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4"/>
  </p:notesMasterIdLst>
  <p:sldIdLst>
    <p:sldId id="361" r:id="rId6"/>
    <p:sldId id="286" r:id="rId7"/>
    <p:sldId id="275" r:id="rId8"/>
    <p:sldId id="378" r:id="rId9"/>
    <p:sldId id="377" r:id="rId10"/>
    <p:sldId id="379" r:id="rId11"/>
    <p:sldId id="369" r:id="rId12"/>
    <p:sldId id="368" r:id="rId13"/>
    <p:sldId id="380" r:id="rId14"/>
    <p:sldId id="362" r:id="rId15"/>
    <p:sldId id="370" r:id="rId16"/>
    <p:sldId id="371" r:id="rId17"/>
    <p:sldId id="381" r:id="rId18"/>
    <p:sldId id="382" r:id="rId19"/>
    <p:sldId id="373" r:id="rId20"/>
    <p:sldId id="383" r:id="rId21"/>
    <p:sldId id="374" r:id="rId22"/>
    <p:sldId id="270" r:id="rId2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6582C4-955D-8FF8-565A-2D897B06CB6A}" name="Phillia Vukea" initials="DV" userId="S::Phillia.Vukea@univen.ac.za::ecd4f751-2576-495b-8b2d-80f2e0a84b1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300" autoAdjust="0"/>
  </p:normalViewPr>
  <p:slideViewPr>
    <p:cSldViewPr>
      <p:cViewPr varScale="1">
        <p:scale>
          <a:sx n="74" d="100"/>
          <a:sy n="74" d="100"/>
        </p:scale>
        <p:origin x="10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C97241-4211-4C2E-A586-107B0997716C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ZA"/>
        </a:p>
      </dgm:t>
    </dgm:pt>
    <dgm:pt modelId="{6637BB17-D157-4953-9D87-DE38931D63A2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1600" b="1">
              <a:solidFill>
                <a:schemeClr val="tx1"/>
              </a:solidFill>
            </a:rPr>
            <a:t>Cumbersome manual processing and issuance of invoices outside the ERP/ITS</a:t>
          </a:r>
          <a:endParaRPr lang="en-ZA" sz="1600" dirty="0">
            <a:solidFill>
              <a:schemeClr val="tx1"/>
            </a:solidFill>
          </a:endParaRPr>
        </a:p>
      </dgm:t>
    </dgm:pt>
    <dgm:pt modelId="{74E90541-5898-4514-8E33-F26ED10A7F73}" type="parTrans" cxnId="{080B27E1-ACA3-40C5-B01C-72DB61E2D6A5}">
      <dgm:prSet/>
      <dgm:spPr/>
      <dgm:t>
        <a:bodyPr/>
        <a:lstStyle/>
        <a:p>
          <a:endParaRPr lang="en-ZA" sz="1600">
            <a:solidFill>
              <a:schemeClr val="tx1"/>
            </a:solidFill>
          </a:endParaRPr>
        </a:p>
      </dgm:t>
    </dgm:pt>
    <dgm:pt modelId="{F038BB3B-FA57-4E5A-A374-7CB94285DD1B}" type="sibTrans" cxnId="{080B27E1-ACA3-40C5-B01C-72DB61E2D6A5}">
      <dgm:prSet/>
      <dgm:spPr/>
      <dgm:t>
        <a:bodyPr/>
        <a:lstStyle/>
        <a:p>
          <a:endParaRPr lang="en-ZA" sz="1600">
            <a:solidFill>
              <a:schemeClr val="tx1"/>
            </a:solidFill>
          </a:endParaRPr>
        </a:p>
      </dgm:t>
    </dgm:pt>
    <dgm:pt modelId="{69A805F3-A27C-43F5-A4EC-46115370C7EC}">
      <dgm:prSet custT="1"/>
      <dgm:spPr/>
      <dgm:t>
        <a:bodyPr/>
        <a:lstStyle/>
        <a:p>
          <a:r>
            <a:rPr lang="en-US" sz="1600" b="1">
              <a:solidFill>
                <a:schemeClr val="tx1"/>
              </a:solidFill>
            </a:rPr>
            <a:t>Invoice sequencing challenges</a:t>
          </a:r>
          <a:endParaRPr lang="en-US" sz="1600" b="1" dirty="0">
            <a:solidFill>
              <a:schemeClr val="tx1"/>
            </a:solidFill>
          </a:endParaRPr>
        </a:p>
      </dgm:t>
    </dgm:pt>
    <dgm:pt modelId="{B13D8F1A-5505-43F7-9807-8D775B05CC4F}" type="parTrans" cxnId="{1DEF65A6-3472-4190-9C29-74BD2F159DC4}">
      <dgm:prSet/>
      <dgm:spPr/>
      <dgm:t>
        <a:bodyPr/>
        <a:lstStyle/>
        <a:p>
          <a:endParaRPr lang="en-ZA" sz="1600">
            <a:solidFill>
              <a:schemeClr val="tx1"/>
            </a:solidFill>
          </a:endParaRPr>
        </a:p>
      </dgm:t>
    </dgm:pt>
    <dgm:pt modelId="{E3C09438-C1A6-4E03-919A-63CF4BFA3038}" type="sibTrans" cxnId="{1DEF65A6-3472-4190-9C29-74BD2F159DC4}">
      <dgm:prSet/>
      <dgm:spPr/>
      <dgm:t>
        <a:bodyPr/>
        <a:lstStyle/>
        <a:p>
          <a:endParaRPr lang="en-ZA" sz="1600">
            <a:solidFill>
              <a:schemeClr val="tx1"/>
            </a:solidFill>
          </a:endParaRPr>
        </a:p>
      </dgm:t>
    </dgm:pt>
    <dgm:pt modelId="{A50853C5-4377-4293-8465-6FA9AB6FF8C6}">
      <dgm:prSet custT="1"/>
      <dgm:spPr/>
      <dgm:t>
        <a:bodyPr/>
        <a:lstStyle/>
        <a:p>
          <a:r>
            <a:rPr lang="en-US" sz="1600" b="1">
              <a:solidFill>
                <a:schemeClr val="tx1"/>
              </a:solidFill>
            </a:rPr>
            <a:t>Decentralisation of invoices</a:t>
          </a:r>
          <a:endParaRPr lang="en-US" sz="1600" b="1" dirty="0">
            <a:solidFill>
              <a:schemeClr val="tx1"/>
            </a:solidFill>
          </a:endParaRPr>
        </a:p>
      </dgm:t>
    </dgm:pt>
    <dgm:pt modelId="{25762F10-44E4-4EC7-9BE3-101B11C3A78D}" type="parTrans" cxnId="{57ABDAE3-4158-4769-BA0F-60B6F4F0AEE1}">
      <dgm:prSet/>
      <dgm:spPr/>
      <dgm:t>
        <a:bodyPr/>
        <a:lstStyle/>
        <a:p>
          <a:endParaRPr lang="en-ZA" sz="1600">
            <a:solidFill>
              <a:schemeClr val="tx1"/>
            </a:solidFill>
          </a:endParaRPr>
        </a:p>
      </dgm:t>
    </dgm:pt>
    <dgm:pt modelId="{7EED8A5A-64DC-4863-9ABD-D4204E0EBAEF}" type="sibTrans" cxnId="{57ABDAE3-4158-4769-BA0F-60B6F4F0AEE1}">
      <dgm:prSet/>
      <dgm:spPr/>
      <dgm:t>
        <a:bodyPr/>
        <a:lstStyle/>
        <a:p>
          <a:endParaRPr lang="en-ZA" sz="1600">
            <a:solidFill>
              <a:schemeClr val="tx1"/>
            </a:solidFill>
          </a:endParaRPr>
        </a:p>
      </dgm:t>
    </dgm:pt>
    <dgm:pt modelId="{EF34A2FF-9AE1-45D7-ABEF-7D3C5E8402B5}">
      <dgm:prSet custT="1"/>
      <dgm:spPr/>
      <dgm:t>
        <a:bodyPr/>
        <a:lstStyle/>
        <a:p>
          <a:r>
            <a:rPr lang="en-US" sz="1600" b="1">
              <a:solidFill>
                <a:schemeClr val="tx1"/>
              </a:solidFill>
            </a:rPr>
            <a:t>Non-compliant invoices</a:t>
          </a:r>
          <a:endParaRPr lang="en-US" sz="1600" b="1" dirty="0">
            <a:solidFill>
              <a:schemeClr val="tx1"/>
            </a:solidFill>
          </a:endParaRPr>
        </a:p>
      </dgm:t>
    </dgm:pt>
    <dgm:pt modelId="{611C23D8-622F-48AD-A5BB-79C4B8F4AEAD}" type="parTrans" cxnId="{A1674A4B-ADCC-4210-AF6C-F12ADB2D9B71}">
      <dgm:prSet/>
      <dgm:spPr/>
      <dgm:t>
        <a:bodyPr/>
        <a:lstStyle/>
        <a:p>
          <a:endParaRPr lang="en-ZA" sz="1600">
            <a:solidFill>
              <a:schemeClr val="tx1"/>
            </a:solidFill>
          </a:endParaRPr>
        </a:p>
      </dgm:t>
    </dgm:pt>
    <dgm:pt modelId="{18B201A1-DAC8-43EB-92A0-AA535BBBC459}" type="sibTrans" cxnId="{A1674A4B-ADCC-4210-AF6C-F12ADB2D9B71}">
      <dgm:prSet/>
      <dgm:spPr/>
      <dgm:t>
        <a:bodyPr/>
        <a:lstStyle/>
        <a:p>
          <a:endParaRPr lang="en-ZA" sz="1600">
            <a:solidFill>
              <a:schemeClr val="tx1"/>
            </a:solidFill>
          </a:endParaRPr>
        </a:p>
      </dgm:t>
    </dgm:pt>
    <dgm:pt modelId="{B6F3F0EA-5439-48EB-8AC3-DCD75E8C4510}" type="pres">
      <dgm:prSet presAssocID="{1CC97241-4211-4C2E-A586-107B0997716C}" presName="diagram" presStyleCnt="0">
        <dgm:presLayoutVars>
          <dgm:dir/>
          <dgm:resizeHandles val="exact"/>
        </dgm:presLayoutVars>
      </dgm:prSet>
      <dgm:spPr/>
    </dgm:pt>
    <dgm:pt modelId="{965B304D-C118-4183-ABC5-D5BA21A970B7}" type="pres">
      <dgm:prSet presAssocID="{6637BB17-D157-4953-9D87-DE38931D63A2}" presName="node" presStyleLbl="node1" presStyleIdx="0" presStyleCnt="4">
        <dgm:presLayoutVars>
          <dgm:bulletEnabled val="1"/>
        </dgm:presLayoutVars>
      </dgm:prSet>
      <dgm:spPr/>
    </dgm:pt>
    <dgm:pt modelId="{82FF110E-29A1-4425-852E-B87399EF18C8}" type="pres">
      <dgm:prSet presAssocID="{F038BB3B-FA57-4E5A-A374-7CB94285DD1B}" presName="sibTrans" presStyleCnt="0"/>
      <dgm:spPr/>
    </dgm:pt>
    <dgm:pt modelId="{8310FF8D-E782-491C-A229-30FEB5C8777F}" type="pres">
      <dgm:prSet presAssocID="{69A805F3-A27C-43F5-A4EC-46115370C7EC}" presName="node" presStyleLbl="node1" presStyleIdx="1" presStyleCnt="4">
        <dgm:presLayoutVars>
          <dgm:bulletEnabled val="1"/>
        </dgm:presLayoutVars>
      </dgm:prSet>
      <dgm:spPr/>
    </dgm:pt>
    <dgm:pt modelId="{4B1154F4-8080-4AB7-98FA-A80CC3BB249C}" type="pres">
      <dgm:prSet presAssocID="{E3C09438-C1A6-4E03-919A-63CF4BFA3038}" presName="sibTrans" presStyleCnt="0"/>
      <dgm:spPr/>
    </dgm:pt>
    <dgm:pt modelId="{4A7DA73E-4BF6-43B0-A4B9-AC077265E52A}" type="pres">
      <dgm:prSet presAssocID="{A50853C5-4377-4293-8465-6FA9AB6FF8C6}" presName="node" presStyleLbl="node1" presStyleIdx="2" presStyleCnt="4">
        <dgm:presLayoutVars>
          <dgm:bulletEnabled val="1"/>
        </dgm:presLayoutVars>
      </dgm:prSet>
      <dgm:spPr/>
    </dgm:pt>
    <dgm:pt modelId="{CD678DFB-0759-4DD4-BD48-078B3A1D22B6}" type="pres">
      <dgm:prSet presAssocID="{7EED8A5A-64DC-4863-9ABD-D4204E0EBAEF}" presName="sibTrans" presStyleCnt="0"/>
      <dgm:spPr/>
    </dgm:pt>
    <dgm:pt modelId="{051452B6-DCE5-466D-BF9C-45BEB230C22C}" type="pres">
      <dgm:prSet presAssocID="{EF34A2FF-9AE1-45D7-ABEF-7D3C5E8402B5}" presName="node" presStyleLbl="node1" presStyleIdx="3" presStyleCnt="4">
        <dgm:presLayoutVars>
          <dgm:bulletEnabled val="1"/>
        </dgm:presLayoutVars>
      </dgm:prSet>
      <dgm:spPr/>
    </dgm:pt>
  </dgm:ptLst>
  <dgm:cxnLst>
    <dgm:cxn modelId="{79CCDF18-B041-4CB3-B30A-FF166BD9EB05}" type="presOf" srcId="{1CC97241-4211-4C2E-A586-107B0997716C}" destId="{B6F3F0EA-5439-48EB-8AC3-DCD75E8C4510}" srcOrd="0" destOrd="0" presId="urn:microsoft.com/office/officeart/2005/8/layout/default"/>
    <dgm:cxn modelId="{C9CC4119-94AF-4A6B-B418-5369511D4A74}" type="presOf" srcId="{6637BB17-D157-4953-9D87-DE38931D63A2}" destId="{965B304D-C118-4183-ABC5-D5BA21A970B7}" srcOrd="0" destOrd="0" presId="urn:microsoft.com/office/officeart/2005/8/layout/default"/>
    <dgm:cxn modelId="{E1D3A85E-BC9D-421A-B705-21AD099B1770}" type="presOf" srcId="{69A805F3-A27C-43F5-A4EC-46115370C7EC}" destId="{8310FF8D-E782-491C-A229-30FEB5C8777F}" srcOrd="0" destOrd="0" presId="urn:microsoft.com/office/officeart/2005/8/layout/default"/>
    <dgm:cxn modelId="{A1674A4B-ADCC-4210-AF6C-F12ADB2D9B71}" srcId="{1CC97241-4211-4C2E-A586-107B0997716C}" destId="{EF34A2FF-9AE1-45D7-ABEF-7D3C5E8402B5}" srcOrd="3" destOrd="0" parTransId="{611C23D8-622F-48AD-A5BB-79C4B8F4AEAD}" sibTransId="{18B201A1-DAC8-43EB-92A0-AA535BBBC459}"/>
    <dgm:cxn modelId="{CB18889E-4027-4AA4-9E95-4BFD8037B8B0}" type="presOf" srcId="{A50853C5-4377-4293-8465-6FA9AB6FF8C6}" destId="{4A7DA73E-4BF6-43B0-A4B9-AC077265E52A}" srcOrd="0" destOrd="0" presId="urn:microsoft.com/office/officeart/2005/8/layout/default"/>
    <dgm:cxn modelId="{1DEF65A6-3472-4190-9C29-74BD2F159DC4}" srcId="{1CC97241-4211-4C2E-A586-107B0997716C}" destId="{69A805F3-A27C-43F5-A4EC-46115370C7EC}" srcOrd="1" destOrd="0" parTransId="{B13D8F1A-5505-43F7-9807-8D775B05CC4F}" sibTransId="{E3C09438-C1A6-4E03-919A-63CF4BFA3038}"/>
    <dgm:cxn modelId="{84340ADD-9302-4F7B-9BE9-52A34E8D27D9}" type="presOf" srcId="{EF34A2FF-9AE1-45D7-ABEF-7D3C5E8402B5}" destId="{051452B6-DCE5-466D-BF9C-45BEB230C22C}" srcOrd="0" destOrd="0" presId="urn:microsoft.com/office/officeart/2005/8/layout/default"/>
    <dgm:cxn modelId="{080B27E1-ACA3-40C5-B01C-72DB61E2D6A5}" srcId="{1CC97241-4211-4C2E-A586-107B0997716C}" destId="{6637BB17-D157-4953-9D87-DE38931D63A2}" srcOrd="0" destOrd="0" parTransId="{74E90541-5898-4514-8E33-F26ED10A7F73}" sibTransId="{F038BB3B-FA57-4E5A-A374-7CB94285DD1B}"/>
    <dgm:cxn modelId="{57ABDAE3-4158-4769-BA0F-60B6F4F0AEE1}" srcId="{1CC97241-4211-4C2E-A586-107B0997716C}" destId="{A50853C5-4377-4293-8465-6FA9AB6FF8C6}" srcOrd="2" destOrd="0" parTransId="{25762F10-44E4-4EC7-9BE3-101B11C3A78D}" sibTransId="{7EED8A5A-64DC-4863-9ABD-D4204E0EBAEF}"/>
    <dgm:cxn modelId="{27B5402E-43D1-4CCF-88CC-C2A76E34B461}" type="presParOf" srcId="{B6F3F0EA-5439-48EB-8AC3-DCD75E8C4510}" destId="{965B304D-C118-4183-ABC5-D5BA21A970B7}" srcOrd="0" destOrd="0" presId="urn:microsoft.com/office/officeart/2005/8/layout/default"/>
    <dgm:cxn modelId="{DC62BAA0-8D38-432C-8383-5465B6818FD6}" type="presParOf" srcId="{B6F3F0EA-5439-48EB-8AC3-DCD75E8C4510}" destId="{82FF110E-29A1-4425-852E-B87399EF18C8}" srcOrd="1" destOrd="0" presId="urn:microsoft.com/office/officeart/2005/8/layout/default"/>
    <dgm:cxn modelId="{F0307AA4-CD60-4FB8-A228-AEC4B79221A7}" type="presParOf" srcId="{B6F3F0EA-5439-48EB-8AC3-DCD75E8C4510}" destId="{8310FF8D-E782-491C-A229-30FEB5C8777F}" srcOrd="2" destOrd="0" presId="urn:microsoft.com/office/officeart/2005/8/layout/default"/>
    <dgm:cxn modelId="{F7654BC9-3710-492A-B2E9-B7CED0C2E773}" type="presParOf" srcId="{B6F3F0EA-5439-48EB-8AC3-DCD75E8C4510}" destId="{4B1154F4-8080-4AB7-98FA-A80CC3BB249C}" srcOrd="3" destOrd="0" presId="urn:microsoft.com/office/officeart/2005/8/layout/default"/>
    <dgm:cxn modelId="{723623BF-84A5-4689-89DC-C6CB3357F2CE}" type="presParOf" srcId="{B6F3F0EA-5439-48EB-8AC3-DCD75E8C4510}" destId="{4A7DA73E-4BF6-43B0-A4B9-AC077265E52A}" srcOrd="4" destOrd="0" presId="urn:microsoft.com/office/officeart/2005/8/layout/default"/>
    <dgm:cxn modelId="{AF6D4AE0-ED71-4F7E-9D80-116F237DB230}" type="presParOf" srcId="{B6F3F0EA-5439-48EB-8AC3-DCD75E8C4510}" destId="{CD678DFB-0759-4DD4-BD48-078B3A1D22B6}" srcOrd="5" destOrd="0" presId="urn:microsoft.com/office/officeart/2005/8/layout/default"/>
    <dgm:cxn modelId="{F75ECAF5-B5CC-470C-BEA4-EC0E866CB0EE}" type="presParOf" srcId="{B6F3F0EA-5439-48EB-8AC3-DCD75E8C4510}" destId="{051452B6-DCE5-466D-BF9C-45BEB230C22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971D03-BBE3-4DAE-86C2-CB6AFC0328FB}" type="doc">
      <dgm:prSet loTypeId="urn:microsoft.com/office/officeart/2005/8/layout/defaul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ZA"/>
        </a:p>
      </dgm:t>
    </dgm:pt>
    <dgm:pt modelId="{28356093-1F01-4770-8196-1E5CBA9FB4D1}">
      <dgm:prSet custT="1"/>
      <dgm:spPr/>
      <dgm:t>
        <a:bodyPr/>
        <a:lstStyle/>
        <a:p>
          <a:r>
            <a:rPr lang="en-US" sz="1800" b="1"/>
            <a:t>Recurring audit findings</a:t>
          </a:r>
          <a:endParaRPr lang="en-ZA" sz="1800" dirty="0"/>
        </a:p>
      </dgm:t>
    </dgm:pt>
    <dgm:pt modelId="{E5E57071-77C7-4A2E-9145-C9DE9BF0EEE5}" type="parTrans" cxnId="{AA8C573B-86DC-4CD9-96CC-B90A71A091E0}">
      <dgm:prSet/>
      <dgm:spPr/>
      <dgm:t>
        <a:bodyPr/>
        <a:lstStyle/>
        <a:p>
          <a:endParaRPr lang="en-ZA" sz="1800"/>
        </a:p>
      </dgm:t>
    </dgm:pt>
    <dgm:pt modelId="{EDD7A8A3-271A-4FD3-9D4A-686346F23420}" type="sibTrans" cxnId="{AA8C573B-86DC-4CD9-96CC-B90A71A091E0}">
      <dgm:prSet/>
      <dgm:spPr/>
      <dgm:t>
        <a:bodyPr/>
        <a:lstStyle/>
        <a:p>
          <a:endParaRPr lang="en-ZA" sz="1800"/>
        </a:p>
      </dgm:t>
    </dgm:pt>
    <dgm:pt modelId="{082FE44A-AE2E-4252-9F32-6AB2D13129AD}">
      <dgm:prSet custT="1"/>
      <dgm:spPr/>
      <dgm:t>
        <a:bodyPr/>
        <a:lstStyle/>
        <a:p>
          <a:r>
            <a:rPr lang="en-US" sz="1800" b="1"/>
            <a:t>Non-compliance with IFRS – Cash vs Accrual accounting concept</a:t>
          </a:r>
          <a:endParaRPr lang="en-US" sz="1800" b="1" dirty="0"/>
        </a:p>
      </dgm:t>
    </dgm:pt>
    <dgm:pt modelId="{B580E8CE-D676-4DC1-B6CB-4752F12E23E0}" type="parTrans" cxnId="{92D592A0-FE30-4C37-A94A-F9A96208CF6C}">
      <dgm:prSet/>
      <dgm:spPr/>
      <dgm:t>
        <a:bodyPr/>
        <a:lstStyle/>
        <a:p>
          <a:endParaRPr lang="en-ZA" sz="1800"/>
        </a:p>
      </dgm:t>
    </dgm:pt>
    <dgm:pt modelId="{8854A07B-A454-494F-B7DE-EC8683A3E874}" type="sibTrans" cxnId="{92D592A0-FE30-4C37-A94A-F9A96208CF6C}">
      <dgm:prSet/>
      <dgm:spPr/>
      <dgm:t>
        <a:bodyPr/>
        <a:lstStyle/>
        <a:p>
          <a:endParaRPr lang="en-ZA" sz="1800"/>
        </a:p>
      </dgm:t>
    </dgm:pt>
    <dgm:pt modelId="{AA9BA9EF-42BF-4FD5-B312-650263EA0341}">
      <dgm:prSet custT="1"/>
      <dgm:spPr/>
      <dgm:t>
        <a:bodyPr/>
        <a:lstStyle/>
        <a:p>
          <a:r>
            <a:rPr lang="en-US" sz="1800" b="1" dirty="0"/>
            <a:t>Non-compliance with VAT</a:t>
          </a:r>
        </a:p>
      </dgm:t>
    </dgm:pt>
    <dgm:pt modelId="{0DF3AA8C-2459-41B6-9CBF-118B6F68E639}" type="parTrans" cxnId="{77B09832-6E50-4A30-BB29-43D6DFDB7A63}">
      <dgm:prSet/>
      <dgm:spPr/>
      <dgm:t>
        <a:bodyPr/>
        <a:lstStyle/>
        <a:p>
          <a:endParaRPr lang="en-ZA" sz="1800"/>
        </a:p>
      </dgm:t>
    </dgm:pt>
    <dgm:pt modelId="{AD9FE633-91D9-457B-A072-A4AB27DD1B92}" type="sibTrans" cxnId="{77B09832-6E50-4A30-BB29-43D6DFDB7A63}">
      <dgm:prSet/>
      <dgm:spPr/>
      <dgm:t>
        <a:bodyPr/>
        <a:lstStyle/>
        <a:p>
          <a:endParaRPr lang="en-ZA" sz="1800"/>
        </a:p>
      </dgm:t>
    </dgm:pt>
    <dgm:pt modelId="{F2C7F8C1-28B9-43F9-A1BE-E2EDCF6307EC}" type="pres">
      <dgm:prSet presAssocID="{65971D03-BBE3-4DAE-86C2-CB6AFC0328FB}" presName="diagram" presStyleCnt="0">
        <dgm:presLayoutVars>
          <dgm:dir/>
          <dgm:resizeHandles val="exact"/>
        </dgm:presLayoutVars>
      </dgm:prSet>
      <dgm:spPr/>
    </dgm:pt>
    <dgm:pt modelId="{C625C6E2-F462-4D60-9571-21E863A25371}" type="pres">
      <dgm:prSet presAssocID="{28356093-1F01-4770-8196-1E5CBA9FB4D1}" presName="node" presStyleLbl="node1" presStyleIdx="0" presStyleCnt="3">
        <dgm:presLayoutVars>
          <dgm:bulletEnabled val="1"/>
        </dgm:presLayoutVars>
      </dgm:prSet>
      <dgm:spPr/>
    </dgm:pt>
    <dgm:pt modelId="{ADBB4626-7E0F-43D0-802D-344809D06252}" type="pres">
      <dgm:prSet presAssocID="{EDD7A8A3-271A-4FD3-9D4A-686346F23420}" presName="sibTrans" presStyleCnt="0"/>
      <dgm:spPr/>
    </dgm:pt>
    <dgm:pt modelId="{E66ADD19-EB93-4430-86D8-158D81C6C820}" type="pres">
      <dgm:prSet presAssocID="{082FE44A-AE2E-4252-9F32-6AB2D13129AD}" presName="node" presStyleLbl="node1" presStyleIdx="1" presStyleCnt="3">
        <dgm:presLayoutVars>
          <dgm:bulletEnabled val="1"/>
        </dgm:presLayoutVars>
      </dgm:prSet>
      <dgm:spPr/>
    </dgm:pt>
    <dgm:pt modelId="{B730091C-7E10-4148-9D25-F538F71D63D4}" type="pres">
      <dgm:prSet presAssocID="{8854A07B-A454-494F-B7DE-EC8683A3E874}" presName="sibTrans" presStyleCnt="0"/>
      <dgm:spPr/>
    </dgm:pt>
    <dgm:pt modelId="{0F50145A-DC28-4147-A83E-D1D62F1340D1}" type="pres">
      <dgm:prSet presAssocID="{AA9BA9EF-42BF-4FD5-B312-650263EA0341}" presName="node" presStyleLbl="node1" presStyleIdx="2" presStyleCnt="3">
        <dgm:presLayoutVars>
          <dgm:bulletEnabled val="1"/>
        </dgm:presLayoutVars>
      </dgm:prSet>
      <dgm:spPr/>
    </dgm:pt>
  </dgm:ptLst>
  <dgm:cxnLst>
    <dgm:cxn modelId="{38228C15-E8F8-43A4-92B6-C0988BD47130}" type="presOf" srcId="{28356093-1F01-4770-8196-1E5CBA9FB4D1}" destId="{C625C6E2-F462-4D60-9571-21E863A25371}" srcOrd="0" destOrd="0" presId="urn:microsoft.com/office/officeart/2005/8/layout/default"/>
    <dgm:cxn modelId="{77B09832-6E50-4A30-BB29-43D6DFDB7A63}" srcId="{65971D03-BBE3-4DAE-86C2-CB6AFC0328FB}" destId="{AA9BA9EF-42BF-4FD5-B312-650263EA0341}" srcOrd="2" destOrd="0" parTransId="{0DF3AA8C-2459-41B6-9CBF-118B6F68E639}" sibTransId="{AD9FE633-91D9-457B-A072-A4AB27DD1B92}"/>
    <dgm:cxn modelId="{AA8C573B-86DC-4CD9-96CC-B90A71A091E0}" srcId="{65971D03-BBE3-4DAE-86C2-CB6AFC0328FB}" destId="{28356093-1F01-4770-8196-1E5CBA9FB4D1}" srcOrd="0" destOrd="0" parTransId="{E5E57071-77C7-4A2E-9145-C9DE9BF0EEE5}" sibTransId="{EDD7A8A3-271A-4FD3-9D4A-686346F23420}"/>
    <dgm:cxn modelId="{D692A44A-9FAF-4153-8821-EA4564AB1D16}" type="presOf" srcId="{082FE44A-AE2E-4252-9F32-6AB2D13129AD}" destId="{E66ADD19-EB93-4430-86D8-158D81C6C820}" srcOrd="0" destOrd="0" presId="urn:microsoft.com/office/officeart/2005/8/layout/default"/>
    <dgm:cxn modelId="{B76A619B-6CAD-49B6-B68D-B60DA49F1CCF}" type="presOf" srcId="{AA9BA9EF-42BF-4FD5-B312-650263EA0341}" destId="{0F50145A-DC28-4147-A83E-D1D62F1340D1}" srcOrd="0" destOrd="0" presId="urn:microsoft.com/office/officeart/2005/8/layout/default"/>
    <dgm:cxn modelId="{92D592A0-FE30-4C37-A94A-F9A96208CF6C}" srcId="{65971D03-BBE3-4DAE-86C2-CB6AFC0328FB}" destId="{082FE44A-AE2E-4252-9F32-6AB2D13129AD}" srcOrd="1" destOrd="0" parTransId="{B580E8CE-D676-4DC1-B6CB-4752F12E23E0}" sibTransId="{8854A07B-A454-494F-B7DE-EC8683A3E874}"/>
    <dgm:cxn modelId="{872BEDD5-287E-49A8-8473-E709E7DCAA02}" type="presOf" srcId="{65971D03-BBE3-4DAE-86C2-CB6AFC0328FB}" destId="{F2C7F8C1-28B9-43F9-A1BE-E2EDCF6307EC}" srcOrd="0" destOrd="0" presId="urn:microsoft.com/office/officeart/2005/8/layout/default"/>
    <dgm:cxn modelId="{1DC9298F-E93B-4249-AC97-ED231110C4EB}" type="presParOf" srcId="{F2C7F8C1-28B9-43F9-A1BE-E2EDCF6307EC}" destId="{C625C6E2-F462-4D60-9571-21E863A25371}" srcOrd="0" destOrd="0" presId="urn:microsoft.com/office/officeart/2005/8/layout/default"/>
    <dgm:cxn modelId="{54D6D98D-AC44-49DB-A46C-2D26437407F7}" type="presParOf" srcId="{F2C7F8C1-28B9-43F9-A1BE-E2EDCF6307EC}" destId="{ADBB4626-7E0F-43D0-802D-344809D06252}" srcOrd="1" destOrd="0" presId="urn:microsoft.com/office/officeart/2005/8/layout/default"/>
    <dgm:cxn modelId="{88CC980C-B8F5-49A7-BB63-4917683050A9}" type="presParOf" srcId="{F2C7F8C1-28B9-43F9-A1BE-E2EDCF6307EC}" destId="{E66ADD19-EB93-4430-86D8-158D81C6C820}" srcOrd="2" destOrd="0" presId="urn:microsoft.com/office/officeart/2005/8/layout/default"/>
    <dgm:cxn modelId="{6D7BE55F-446A-4FF0-94B3-6F67A4B40AD1}" type="presParOf" srcId="{F2C7F8C1-28B9-43F9-A1BE-E2EDCF6307EC}" destId="{B730091C-7E10-4148-9D25-F538F71D63D4}" srcOrd="3" destOrd="0" presId="urn:microsoft.com/office/officeart/2005/8/layout/default"/>
    <dgm:cxn modelId="{26A9A74B-577B-49C0-B74D-0A82962CCD5D}" type="presParOf" srcId="{F2C7F8C1-28B9-43F9-A1BE-E2EDCF6307EC}" destId="{0F50145A-DC28-4147-A83E-D1D62F1340D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C71F63-FC70-4E67-B448-0F97CE432E99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ZA"/>
        </a:p>
      </dgm:t>
    </dgm:pt>
    <dgm:pt modelId="{C5B74CE9-860E-48FE-8380-BCDEBAC37EAD}">
      <dgm:prSet phldrT="[Text]" custT="1"/>
      <dgm:spPr/>
      <dgm:t>
        <a:bodyPr/>
        <a:lstStyle/>
        <a:p>
          <a:r>
            <a:rPr lang="en-ZA" sz="1400" b="1" dirty="0">
              <a:solidFill>
                <a:schemeClr val="tx1"/>
              </a:solidFill>
            </a:rPr>
            <a:t>Issuance of Invoice</a:t>
          </a:r>
        </a:p>
      </dgm:t>
    </dgm:pt>
    <dgm:pt modelId="{A786DC00-CAD2-4C4A-87F7-5942BB1AF917}" type="parTrans" cxnId="{7B6DB0C6-3C4F-47FC-BA80-EAD80E7F4293}">
      <dgm:prSet/>
      <dgm:spPr/>
      <dgm:t>
        <a:bodyPr/>
        <a:lstStyle/>
        <a:p>
          <a:endParaRPr lang="en-ZA" sz="1600" b="1"/>
        </a:p>
      </dgm:t>
    </dgm:pt>
    <dgm:pt modelId="{C59265D8-0545-47AA-9D23-46D0533B9582}" type="sibTrans" cxnId="{7B6DB0C6-3C4F-47FC-BA80-EAD80E7F4293}">
      <dgm:prSet/>
      <dgm:spPr/>
      <dgm:t>
        <a:bodyPr/>
        <a:lstStyle/>
        <a:p>
          <a:endParaRPr lang="en-ZA" sz="1600" b="1"/>
        </a:p>
      </dgm:t>
    </dgm:pt>
    <dgm:pt modelId="{617A66D4-416E-4369-8DD5-DA804197EFAD}">
      <dgm:prSet phldrT="[Text]" custT="1"/>
      <dgm:spPr/>
      <dgm:t>
        <a:bodyPr/>
        <a:lstStyle/>
        <a:p>
          <a:r>
            <a:rPr lang="en-US" sz="1600" b="0"/>
            <a:t>Offers an online request invoice form</a:t>
          </a:r>
          <a:endParaRPr lang="en-ZA" sz="1600" b="0" dirty="0"/>
        </a:p>
      </dgm:t>
    </dgm:pt>
    <dgm:pt modelId="{044A3C73-B9FA-42C5-B200-7331D08DC9BB}" type="parTrans" cxnId="{B63DA08F-0A82-4531-980A-605D5BEC089B}">
      <dgm:prSet/>
      <dgm:spPr/>
      <dgm:t>
        <a:bodyPr/>
        <a:lstStyle/>
        <a:p>
          <a:endParaRPr lang="en-ZA" sz="1600" b="1"/>
        </a:p>
      </dgm:t>
    </dgm:pt>
    <dgm:pt modelId="{6F9942F3-5323-48DE-A129-2BB690085973}" type="sibTrans" cxnId="{B63DA08F-0A82-4531-980A-605D5BEC089B}">
      <dgm:prSet/>
      <dgm:spPr/>
      <dgm:t>
        <a:bodyPr/>
        <a:lstStyle/>
        <a:p>
          <a:endParaRPr lang="en-ZA" sz="1600" b="1"/>
        </a:p>
      </dgm:t>
    </dgm:pt>
    <dgm:pt modelId="{C054048E-54D6-4B1A-B712-C83648B347DD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1400" b="1" dirty="0">
              <a:solidFill>
                <a:schemeClr val="tx1"/>
              </a:solidFill>
            </a:rPr>
            <a:t>Development of debtor database </a:t>
          </a:r>
          <a:endParaRPr lang="en-ZA" sz="1400" b="1" dirty="0">
            <a:solidFill>
              <a:schemeClr val="tx1"/>
            </a:solidFill>
          </a:endParaRPr>
        </a:p>
      </dgm:t>
    </dgm:pt>
    <dgm:pt modelId="{3FCE4BC5-E519-4FC8-BBE5-030E82E05F23}" type="parTrans" cxnId="{9F0559F3-AB3A-4B14-8CB9-25AA4B2625DF}">
      <dgm:prSet/>
      <dgm:spPr/>
      <dgm:t>
        <a:bodyPr/>
        <a:lstStyle/>
        <a:p>
          <a:endParaRPr lang="en-ZA" sz="1600" b="1"/>
        </a:p>
      </dgm:t>
    </dgm:pt>
    <dgm:pt modelId="{D6AA73B7-DAE1-4EA1-AA9A-D339D39A6385}" type="sibTrans" cxnId="{9F0559F3-AB3A-4B14-8CB9-25AA4B2625DF}">
      <dgm:prSet/>
      <dgm:spPr/>
      <dgm:t>
        <a:bodyPr/>
        <a:lstStyle/>
        <a:p>
          <a:endParaRPr lang="en-ZA" sz="1600" b="1"/>
        </a:p>
      </dgm:t>
    </dgm:pt>
    <dgm:pt modelId="{19D384BF-8DDE-4E22-AE52-B73C686BF0BC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1600" b="0" dirty="0"/>
            <a:t>Creation of a debtor database that contains all required biographical and statutory information</a:t>
          </a:r>
          <a:endParaRPr lang="en-ZA" sz="1600" b="0" dirty="0"/>
        </a:p>
      </dgm:t>
    </dgm:pt>
    <dgm:pt modelId="{061C2286-67AD-431C-B7C1-48C5F7B65BCD}" type="parTrans" cxnId="{696C7E93-11A5-4724-9AD6-6CA643B59409}">
      <dgm:prSet/>
      <dgm:spPr/>
      <dgm:t>
        <a:bodyPr/>
        <a:lstStyle/>
        <a:p>
          <a:endParaRPr lang="en-ZA" sz="1600" b="1"/>
        </a:p>
      </dgm:t>
    </dgm:pt>
    <dgm:pt modelId="{BEE5A7DA-1171-4721-AFA1-6C5B3327DE52}" type="sibTrans" cxnId="{696C7E93-11A5-4724-9AD6-6CA643B59409}">
      <dgm:prSet/>
      <dgm:spPr/>
      <dgm:t>
        <a:bodyPr/>
        <a:lstStyle/>
        <a:p>
          <a:endParaRPr lang="en-ZA" sz="1600" b="1"/>
        </a:p>
      </dgm:t>
    </dgm:pt>
    <dgm:pt modelId="{C394194D-CECD-4513-9EF2-E22A4DAC002A}">
      <dgm:prSet phldrT="[Text]" custT="1"/>
      <dgm:spPr/>
      <dgm:t>
        <a:bodyPr/>
        <a:lstStyle/>
        <a:p>
          <a:r>
            <a:rPr lang="en-US" sz="1600" b="0" dirty="0"/>
            <a:t>Assists in follow-up on debtor accounts to identify “at risk” clients to prevent prescription</a:t>
          </a:r>
          <a:endParaRPr lang="en-ZA" sz="1600" b="0" dirty="0"/>
        </a:p>
      </dgm:t>
    </dgm:pt>
    <dgm:pt modelId="{B99EE686-D156-4657-A208-F0F7801CDE1D}" type="parTrans" cxnId="{6A5EF518-B5D4-414B-9AB8-6F4EC960947E}">
      <dgm:prSet/>
      <dgm:spPr/>
      <dgm:t>
        <a:bodyPr/>
        <a:lstStyle/>
        <a:p>
          <a:endParaRPr lang="en-ZA" sz="1600" b="1"/>
        </a:p>
      </dgm:t>
    </dgm:pt>
    <dgm:pt modelId="{864F0A3D-8D36-457D-A934-2998A7BB31B8}" type="sibTrans" cxnId="{6A5EF518-B5D4-414B-9AB8-6F4EC960947E}">
      <dgm:prSet/>
      <dgm:spPr/>
      <dgm:t>
        <a:bodyPr/>
        <a:lstStyle/>
        <a:p>
          <a:endParaRPr lang="en-ZA" sz="1600" b="1"/>
        </a:p>
      </dgm:t>
    </dgm:pt>
    <dgm:pt modelId="{D4CE4843-F8D2-4786-A230-A2AA63BB6A77}">
      <dgm:prSet phldrT="[Text]" custT="1"/>
      <dgm:spPr/>
      <dgm:t>
        <a:bodyPr/>
        <a:lstStyle/>
        <a:p>
          <a:r>
            <a:rPr lang="en-ZA" sz="1400" b="1" dirty="0">
              <a:solidFill>
                <a:schemeClr val="tx1"/>
              </a:solidFill>
            </a:rPr>
            <a:t>VAT Compliance</a:t>
          </a:r>
        </a:p>
      </dgm:t>
    </dgm:pt>
    <dgm:pt modelId="{72A8E050-A2FA-4F8F-8D59-436372C1FDBF}" type="parTrans" cxnId="{8852E813-721A-4D6A-94DA-9791359352B7}">
      <dgm:prSet/>
      <dgm:spPr/>
      <dgm:t>
        <a:bodyPr/>
        <a:lstStyle/>
        <a:p>
          <a:endParaRPr lang="en-ZA" sz="1600" b="1"/>
        </a:p>
      </dgm:t>
    </dgm:pt>
    <dgm:pt modelId="{A43D1E3D-4E21-4076-8672-D34F5DA282CA}" type="sibTrans" cxnId="{8852E813-721A-4D6A-94DA-9791359352B7}">
      <dgm:prSet/>
      <dgm:spPr/>
      <dgm:t>
        <a:bodyPr/>
        <a:lstStyle/>
        <a:p>
          <a:endParaRPr lang="en-ZA" sz="1600" b="1"/>
        </a:p>
      </dgm:t>
    </dgm:pt>
    <dgm:pt modelId="{53F9CA34-DC50-4D5E-9673-D2BEA8ED196E}">
      <dgm:prSet phldrT="[Text]" custT="1"/>
      <dgm:spPr/>
      <dgm:t>
        <a:bodyPr/>
        <a:lstStyle/>
        <a:p>
          <a:r>
            <a:rPr lang="en-US" sz="1600" b="0" dirty="0"/>
            <a:t>VAT accounted for at a point of issue</a:t>
          </a:r>
          <a:endParaRPr lang="en-ZA" sz="1600" b="0" dirty="0"/>
        </a:p>
      </dgm:t>
    </dgm:pt>
    <dgm:pt modelId="{4DB55E20-7B89-4BE5-8492-65CCAD0CE52B}" type="parTrans" cxnId="{263D5C79-2C68-4D1C-B885-DA0FCC13BDB6}">
      <dgm:prSet/>
      <dgm:spPr/>
      <dgm:t>
        <a:bodyPr/>
        <a:lstStyle/>
        <a:p>
          <a:endParaRPr lang="en-ZA" sz="1600" b="1"/>
        </a:p>
      </dgm:t>
    </dgm:pt>
    <dgm:pt modelId="{DAC59D3D-FE45-4C4B-917C-53B663027DFC}" type="sibTrans" cxnId="{263D5C79-2C68-4D1C-B885-DA0FCC13BDB6}">
      <dgm:prSet/>
      <dgm:spPr/>
      <dgm:t>
        <a:bodyPr/>
        <a:lstStyle/>
        <a:p>
          <a:endParaRPr lang="en-ZA" sz="1600" b="1"/>
        </a:p>
      </dgm:t>
    </dgm:pt>
    <dgm:pt modelId="{1701D8FB-C206-4778-98D6-FE0D66223FA9}">
      <dgm:prSet custT="1"/>
      <dgm:spPr/>
      <dgm:t>
        <a:bodyPr/>
        <a:lstStyle/>
        <a:p>
          <a:r>
            <a:rPr lang="en-US" sz="1600" b="0" dirty="0"/>
            <a:t>Offers option to choose and add line items for vatable, exempt, zero rated or partial VAT</a:t>
          </a:r>
          <a:endParaRPr lang="en-ZA" sz="1600" b="0" dirty="0"/>
        </a:p>
      </dgm:t>
    </dgm:pt>
    <dgm:pt modelId="{D4D038CE-C5AF-46C0-912A-A75298B01DD1}" type="parTrans" cxnId="{F6883FA3-DBA9-46CC-A911-A58814C54C20}">
      <dgm:prSet/>
      <dgm:spPr/>
      <dgm:t>
        <a:bodyPr/>
        <a:lstStyle/>
        <a:p>
          <a:endParaRPr lang="en-ZA" sz="1600"/>
        </a:p>
      </dgm:t>
    </dgm:pt>
    <dgm:pt modelId="{61BDD40B-2F46-46A6-A3EF-3C7820C6049E}" type="sibTrans" cxnId="{F6883FA3-DBA9-46CC-A911-A58814C54C20}">
      <dgm:prSet/>
      <dgm:spPr/>
      <dgm:t>
        <a:bodyPr/>
        <a:lstStyle/>
        <a:p>
          <a:endParaRPr lang="en-ZA" sz="1600"/>
        </a:p>
      </dgm:t>
    </dgm:pt>
    <dgm:pt modelId="{2C4F86B0-D372-4841-9F37-DF137457521F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ZA" sz="1400" b="1" dirty="0">
              <a:solidFill>
                <a:schemeClr val="tx1"/>
              </a:solidFill>
            </a:rPr>
            <a:t>IFRS Compliance</a:t>
          </a:r>
        </a:p>
      </dgm:t>
    </dgm:pt>
    <dgm:pt modelId="{005045FF-AAE4-42B2-A8DE-0D50AA6A7ABD}" type="parTrans" cxnId="{51131A38-1DA4-4843-8E6A-C44593D14261}">
      <dgm:prSet/>
      <dgm:spPr/>
      <dgm:t>
        <a:bodyPr/>
        <a:lstStyle/>
        <a:p>
          <a:endParaRPr lang="en-ZA" sz="1600"/>
        </a:p>
      </dgm:t>
    </dgm:pt>
    <dgm:pt modelId="{369E74B8-CCF8-46E3-995D-387C5F13DE12}" type="sibTrans" cxnId="{51131A38-1DA4-4843-8E6A-C44593D14261}">
      <dgm:prSet/>
      <dgm:spPr/>
      <dgm:t>
        <a:bodyPr/>
        <a:lstStyle/>
        <a:p>
          <a:endParaRPr lang="en-ZA" sz="1600"/>
        </a:p>
      </dgm:t>
    </dgm:pt>
    <dgm:pt modelId="{665ED3CE-60D8-4097-99A1-91D916AF1F85}">
      <dgm:prSet custT="1"/>
      <dgm:spPr/>
      <dgm:t>
        <a:bodyPr/>
        <a:lstStyle/>
        <a:p>
          <a:r>
            <a:rPr lang="en-US" sz="1600" b="0"/>
            <a:t>At the point of issuing an invoice , income is recognised and receivable raised</a:t>
          </a:r>
          <a:endParaRPr lang="en-ZA" sz="1600" b="0" dirty="0"/>
        </a:p>
      </dgm:t>
    </dgm:pt>
    <dgm:pt modelId="{9631B4F6-D3E7-4E9B-A51F-A02B806BD150}" type="parTrans" cxnId="{27E23C80-F733-43F8-AB93-0CDBC422FA87}">
      <dgm:prSet/>
      <dgm:spPr/>
      <dgm:t>
        <a:bodyPr/>
        <a:lstStyle/>
        <a:p>
          <a:endParaRPr lang="en-ZA" sz="1600"/>
        </a:p>
      </dgm:t>
    </dgm:pt>
    <dgm:pt modelId="{1E19B98A-A64E-4DB4-9B87-4A363DE91E0A}" type="sibTrans" cxnId="{27E23C80-F733-43F8-AB93-0CDBC422FA87}">
      <dgm:prSet/>
      <dgm:spPr/>
      <dgm:t>
        <a:bodyPr/>
        <a:lstStyle/>
        <a:p>
          <a:endParaRPr lang="en-ZA" sz="1600"/>
        </a:p>
      </dgm:t>
    </dgm:pt>
    <dgm:pt modelId="{7CEECD6D-5AF3-4CC9-8280-F8E0A99B4780}">
      <dgm:prSet custT="1"/>
      <dgm:spPr/>
      <dgm:t>
        <a:bodyPr/>
        <a:lstStyle/>
        <a:p>
          <a:r>
            <a:rPr lang="en-US" sz="1600" b="0" dirty="0"/>
            <a:t>Both Income and Receivable account no longer understated</a:t>
          </a:r>
        </a:p>
      </dgm:t>
    </dgm:pt>
    <dgm:pt modelId="{33BEAD9B-7187-499D-A13A-3F3E0C9C1ACF}" type="parTrans" cxnId="{BAA2996F-5317-43F2-994D-82895C85742F}">
      <dgm:prSet/>
      <dgm:spPr/>
      <dgm:t>
        <a:bodyPr/>
        <a:lstStyle/>
        <a:p>
          <a:endParaRPr lang="en-ZA" sz="1600"/>
        </a:p>
      </dgm:t>
    </dgm:pt>
    <dgm:pt modelId="{4EDE0146-4A2E-4D4C-9523-324B51529180}" type="sibTrans" cxnId="{BAA2996F-5317-43F2-994D-82895C85742F}">
      <dgm:prSet/>
      <dgm:spPr/>
      <dgm:t>
        <a:bodyPr/>
        <a:lstStyle/>
        <a:p>
          <a:endParaRPr lang="en-ZA" sz="1600"/>
        </a:p>
      </dgm:t>
    </dgm:pt>
    <dgm:pt modelId="{3B64A327-FB2C-4594-9F2F-E448FD43D5AF}">
      <dgm:prSet phldrT="[Text]" custT="1"/>
      <dgm:spPr/>
      <dgm:t>
        <a:bodyPr/>
        <a:lstStyle/>
        <a:p>
          <a:r>
            <a:rPr lang="en-US" sz="1600" b="0" dirty="0"/>
            <a:t>invoices emailed directly to the requestor </a:t>
          </a:r>
          <a:endParaRPr lang="en-ZA" sz="1600" b="0" dirty="0"/>
        </a:p>
      </dgm:t>
    </dgm:pt>
    <dgm:pt modelId="{FBDA0887-509C-40CA-8D3B-5C7845E8000C}" type="parTrans" cxnId="{FD197157-B2A4-4EDA-805D-7F134851DA48}">
      <dgm:prSet/>
      <dgm:spPr/>
      <dgm:t>
        <a:bodyPr/>
        <a:lstStyle/>
        <a:p>
          <a:endParaRPr lang="en-ZA" sz="1600"/>
        </a:p>
      </dgm:t>
    </dgm:pt>
    <dgm:pt modelId="{26184E7F-5E5F-4D9B-8976-E5C65B81333B}" type="sibTrans" cxnId="{FD197157-B2A4-4EDA-805D-7F134851DA48}">
      <dgm:prSet/>
      <dgm:spPr/>
      <dgm:t>
        <a:bodyPr/>
        <a:lstStyle/>
        <a:p>
          <a:endParaRPr lang="en-ZA" sz="1600"/>
        </a:p>
      </dgm:t>
    </dgm:pt>
    <dgm:pt modelId="{A2D4D299-77AD-4F4E-8E2E-3CAF15B3FB63}">
      <dgm:prSet custT="1"/>
      <dgm:spPr/>
      <dgm:t>
        <a:bodyPr/>
        <a:lstStyle/>
        <a:p>
          <a:r>
            <a:rPr lang="en-US" sz="1600" b="0" dirty="0"/>
            <a:t>Invoices archived and can be retrieved and reissued at any given point</a:t>
          </a:r>
          <a:endParaRPr lang="en-ZA" sz="1600" b="0" dirty="0"/>
        </a:p>
      </dgm:t>
    </dgm:pt>
    <dgm:pt modelId="{C8875FB2-1DCC-4F27-BDA1-E6BF0AF8115B}" type="parTrans" cxnId="{6055FD92-8494-42CF-96C9-00A5B47AA319}">
      <dgm:prSet/>
      <dgm:spPr/>
      <dgm:t>
        <a:bodyPr/>
        <a:lstStyle/>
        <a:p>
          <a:endParaRPr lang="en-ZA" sz="1600"/>
        </a:p>
      </dgm:t>
    </dgm:pt>
    <dgm:pt modelId="{661177A4-ECA4-44EE-ACE3-0ADBAD693C51}" type="sibTrans" cxnId="{6055FD92-8494-42CF-96C9-00A5B47AA319}">
      <dgm:prSet/>
      <dgm:spPr/>
      <dgm:t>
        <a:bodyPr/>
        <a:lstStyle/>
        <a:p>
          <a:endParaRPr lang="en-ZA" sz="1600"/>
        </a:p>
      </dgm:t>
    </dgm:pt>
    <dgm:pt modelId="{BEDFA63D-49B3-4779-8FFB-A7D69883B54D}">
      <dgm:prSet custT="1"/>
      <dgm:spPr/>
      <dgm:t>
        <a:bodyPr/>
        <a:lstStyle/>
        <a:p>
          <a:r>
            <a:rPr lang="en-ZA" sz="1600" b="0" dirty="0"/>
            <a:t>Assists in proper sequencing</a:t>
          </a:r>
        </a:p>
      </dgm:t>
    </dgm:pt>
    <dgm:pt modelId="{D97CE021-2BD5-4967-9FA1-353DD1F8D775}" type="parTrans" cxnId="{E6EF0E26-1B5C-4C8F-8CA9-EDD82694F535}">
      <dgm:prSet/>
      <dgm:spPr/>
      <dgm:t>
        <a:bodyPr/>
        <a:lstStyle/>
        <a:p>
          <a:endParaRPr lang="en-ZA" sz="1600"/>
        </a:p>
      </dgm:t>
    </dgm:pt>
    <dgm:pt modelId="{4B8783FF-C23C-4F5E-8807-4C15962AAC4D}" type="sibTrans" cxnId="{E6EF0E26-1B5C-4C8F-8CA9-EDD82694F535}">
      <dgm:prSet/>
      <dgm:spPr/>
      <dgm:t>
        <a:bodyPr/>
        <a:lstStyle/>
        <a:p>
          <a:endParaRPr lang="en-ZA" sz="1600"/>
        </a:p>
      </dgm:t>
    </dgm:pt>
    <dgm:pt modelId="{7F08ADAF-1683-41CB-9DEE-3DF3503110C2}">
      <dgm:prSet phldrT="[Text]" custT="1"/>
      <dgm:spPr/>
      <dgm:t>
        <a:bodyPr/>
        <a:lstStyle/>
        <a:p>
          <a:r>
            <a:rPr lang="en-US" sz="1600" b="0" dirty="0"/>
            <a:t>Data available for other receivable ECL calculation</a:t>
          </a:r>
          <a:endParaRPr lang="en-ZA" sz="1600" b="0" dirty="0"/>
        </a:p>
      </dgm:t>
    </dgm:pt>
    <dgm:pt modelId="{6C3A3941-6274-479C-AFF0-A00575583BF9}" type="parTrans" cxnId="{47DBBACB-E604-4403-9E1F-24171FB0022E}">
      <dgm:prSet/>
      <dgm:spPr/>
    </dgm:pt>
    <dgm:pt modelId="{D0FC43C9-1B5F-4B2D-8CEA-A82DE222C47A}" type="sibTrans" cxnId="{47DBBACB-E604-4403-9E1F-24171FB0022E}">
      <dgm:prSet/>
      <dgm:spPr/>
    </dgm:pt>
    <dgm:pt modelId="{B80A8819-A967-4CF7-9A54-BD897EEA40BD}" type="pres">
      <dgm:prSet presAssocID="{15C71F63-FC70-4E67-B448-0F97CE432E99}" presName="linearFlow" presStyleCnt="0">
        <dgm:presLayoutVars>
          <dgm:dir/>
          <dgm:animLvl val="lvl"/>
          <dgm:resizeHandles val="exact"/>
        </dgm:presLayoutVars>
      </dgm:prSet>
      <dgm:spPr/>
    </dgm:pt>
    <dgm:pt modelId="{DC71E801-6679-489F-BD1E-6F3BCC7ACBCB}" type="pres">
      <dgm:prSet presAssocID="{C5B74CE9-860E-48FE-8380-BCDEBAC37EAD}" presName="composite" presStyleCnt="0"/>
      <dgm:spPr/>
    </dgm:pt>
    <dgm:pt modelId="{1DE11A8E-FA51-4366-B4B5-2D026793799E}" type="pres">
      <dgm:prSet presAssocID="{C5B74CE9-860E-48FE-8380-BCDEBAC37EAD}" presName="parentText" presStyleLbl="alignNode1" presStyleIdx="0" presStyleCnt="4" custLinFactNeighborY="-1958">
        <dgm:presLayoutVars>
          <dgm:chMax val="1"/>
          <dgm:bulletEnabled val="1"/>
        </dgm:presLayoutVars>
      </dgm:prSet>
      <dgm:spPr/>
    </dgm:pt>
    <dgm:pt modelId="{09FC02B4-AAE1-4839-8EF2-70A061345F06}" type="pres">
      <dgm:prSet presAssocID="{C5B74CE9-860E-48FE-8380-BCDEBAC37EAD}" presName="descendantText" presStyleLbl="alignAcc1" presStyleIdx="0" presStyleCnt="4">
        <dgm:presLayoutVars>
          <dgm:bulletEnabled val="1"/>
        </dgm:presLayoutVars>
      </dgm:prSet>
      <dgm:spPr/>
    </dgm:pt>
    <dgm:pt modelId="{054B1667-CBBF-428A-96CA-AD1A0EE2E198}" type="pres">
      <dgm:prSet presAssocID="{C59265D8-0545-47AA-9D23-46D0533B9582}" presName="sp" presStyleCnt="0"/>
      <dgm:spPr/>
    </dgm:pt>
    <dgm:pt modelId="{61C34658-8749-49E8-82D9-59A44C8E5A2B}" type="pres">
      <dgm:prSet presAssocID="{2C4F86B0-D372-4841-9F37-DF137457521F}" presName="composite" presStyleCnt="0"/>
      <dgm:spPr/>
    </dgm:pt>
    <dgm:pt modelId="{BF5219F3-5986-40FB-ADBD-F367CD8F8FF2}" type="pres">
      <dgm:prSet presAssocID="{2C4F86B0-D372-4841-9F37-DF137457521F}" presName="parentText" presStyleLbl="alignNode1" presStyleIdx="1" presStyleCnt="4" custLinFactNeighborY="-1958">
        <dgm:presLayoutVars>
          <dgm:chMax val="1"/>
          <dgm:bulletEnabled val="1"/>
        </dgm:presLayoutVars>
      </dgm:prSet>
      <dgm:spPr/>
    </dgm:pt>
    <dgm:pt modelId="{7D6AF132-18F7-4693-837D-5D4D3E33227C}" type="pres">
      <dgm:prSet presAssocID="{2C4F86B0-D372-4841-9F37-DF137457521F}" presName="descendantText" presStyleLbl="alignAcc1" presStyleIdx="1" presStyleCnt="4">
        <dgm:presLayoutVars>
          <dgm:bulletEnabled val="1"/>
        </dgm:presLayoutVars>
      </dgm:prSet>
      <dgm:spPr/>
    </dgm:pt>
    <dgm:pt modelId="{9D11FAB8-3398-4A22-80AD-524A198E9EB7}" type="pres">
      <dgm:prSet presAssocID="{369E74B8-CCF8-46E3-995D-387C5F13DE12}" presName="sp" presStyleCnt="0"/>
      <dgm:spPr/>
    </dgm:pt>
    <dgm:pt modelId="{DDFF1437-A225-4DB7-9821-EA60A6646D83}" type="pres">
      <dgm:prSet presAssocID="{C054048E-54D6-4B1A-B712-C83648B347DD}" presName="composite" presStyleCnt="0"/>
      <dgm:spPr/>
    </dgm:pt>
    <dgm:pt modelId="{0FAE9A99-9757-4225-A1A4-476C4CCCA355}" type="pres">
      <dgm:prSet presAssocID="{C054048E-54D6-4B1A-B712-C83648B347DD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AB91646D-BE74-45F4-B1B6-EC52388A8150}" type="pres">
      <dgm:prSet presAssocID="{C054048E-54D6-4B1A-B712-C83648B347DD}" presName="descendantText" presStyleLbl="alignAcc1" presStyleIdx="2" presStyleCnt="4">
        <dgm:presLayoutVars>
          <dgm:bulletEnabled val="1"/>
        </dgm:presLayoutVars>
      </dgm:prSet>
      <dgm:spPr/>
    </dgm:pt>
    <dgm:pt modelId="{E887BA27-E8FE-423A-BABB-426653BF19BC}" type="pres">
      <dgm:prSet presAssocID="{D6AA73B7-DAE1-4EA1-AA9A-D339D39A6385}" presName="sp" presStyleCnt="0"/>
      <dgm:spPr/>
    </dgm:pt>
    <dgm:pt modelId="{C86E236C-B3E9-42B4-96D8-DF9C6A36FFB3}" type="pres">
      <dgm:prSet presAssocID="{D4CE4843-F8D2-4786-A230-A2AA63BB6A77}" presName="composite" presStyleCnt="0"/>
      <dgm:spPr/>
    </dgm:pt>
    <dgm:pt modelId="{00EDE0D7-9A7D-4997-94FA-EDC3B8B5DF43}" type="pres">
      <dgm:prSet presAssocID="{D4CE4843-F8D2-4786-A230-A2AA63BB6A77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64E93937-A77D-435E-97B1-62686F40589E}" type="pres">
      <dgm:prSet presAssocID="{D4CE4843-F8D2-4786-A230-A2AA63BB6A77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8852E813-721A-4D6A-94DA-9791359352B7}" srcId="{15C71F63-FC70-4E67-B448-0F97CE432E99}" destId="{D4CE4843-F8D2-4786-A230-A2AA63BB6A77}" srcOrd="3" destOrd="0" parTransId="{72A8E050-A2FA-4F8F-8D59-436372C1FDBF}" sibTransId="{A43D1E3D-4E21-4076-8672-D34F5DA282CA}"/>
    <dgm:cxn modelId="{6A5EF518-B5D4-414B-9AB8-6F4EC960947E}" srcId="{C054048E-54D6-4B1A-B712-C83648B347DD}" destId="{C394194D-CECD-4513-9EF2-E22A4DAC002A}" srcOrd="1" destOrd="0" parTransId="{B99EE686-D156-4657-A208-F0F7801CDE1D}" sibTransId="{864F0A3D-8D36-457D-A934-2998A7BB31B8}"/>
    <dgm:cxn modelId="{E6EF0E26-1B5C-4C8F-8CA9-EDD82694F535}" srcId="{C5B74CE9-860E-48FE-8380-BCDEBAC37EAD}" destId="{BEDFA63D-49B3-4779-8FFB-A7D69883B54D}" srcOrd="3" destOrd="0" parTransId="{D97CE021-2BD5-4967-9FA1-353DD1F8D775}" sibTransId="{4B8783FF-C23C-4F5E-8807-4C15962AAC4D}"/>
    <dgm:cxn modelId="{D7097834-A64E-42D0-9330-E99D0B993DCA}" type="presOf" srcId="{7F08ADAF-1683-41CB-9DEE-3DF3503110C2}" destId="{AB91646D-BE74-45F4-B1B6-EC52388A8150}" srcOrd="0" destOrd="2" presId="urn:microsoft.com/office/officeart/2005/8/layout/chevron2"/>
    <dgm:cxn modelId="{51131A38-1DA4-4843-8E6A-C44593D14261}" srcId="{15C71F63-FC70-4E67-B448-0F97CE432E99}" destId="{2C4F86B0-D372-4841-9F37-DF137457521F}" srcOrd="1" destOrd="0" parTransId="{005045FF-AAE4-42B2-A8DE-0D50AA6A7ABD}" sibTransId="{369E74B8-CCF8-46E3-995D-387C5F13DE12}"/>
    <dgm:cxn modelId="{041F483F-159C-459D-AAED-92583D35E139}" type="presOf" srcId="{1701D8FB-C206-4778-98D6-FE0D66223FA9}" destId="{64E93937-A77D-435E-97B1-62686F40589E}" srcOrd="0" destOrd="1" presId="urn:microsoft.com/office/officeart/2005/8/layout/chevron2"/>
    <dgm:cxn modelId="{D557AA5E-3CD5-4EBE-ACBA-F6079D2BA40F}" type="presOf" srcId="{19D384BF-8DDE-4E22-AE52-B73C686BF0BC}" destId="{AB91646D-BE74-45F4-B1B6-EC52388A8150}" srcOrd="0" destOrd="0" presId="urn:microsoft.com/office/officeart/2005/8/layout/chevron2"/>
    <dgm:cxn modelId="{47D3F063-0B60-4C94-94B3-A6746316EE6F}" type="presOf" srcId="{C054048E-54D6-4B1A-B712-C83648B347DD}" destId="{0FAE9A99-9757-4225-A1A4-476C4CCCA355}" srcOrd="0" destOrd="0" presId="urn:microsoft.com/office/officeart/2005/8/layout/chevron2"/>
    <dgm:cxn modelId="{D3E39365-3017-4FFB-9170-13AD2FF924F4}" type="presOf" srcId="{D4CE4843-F8D2-4786-A230-A2AA63BB6A77}" destId="{00EDE0D7-9A7D-4997-94FA-EDC3B8B5DF43}" srcOrd="0" destOrd="0" presId="urn:microsoft.com/office/officeart/2005/8/layout/chevron2"/>
    <dgm:cxn modelId="{CE953947-0B2B-47C8-82B8-A9AD4A782B63}" type="presOf" srcId="{617A66D4-416E-4369-8DD5-DA804197EFAD}" destId="{09FC02B4-AAE1-4839-8EF2-70A061345F06}" srcOrd="0" destOrd="0" presId="urn:microsoft.com/office/officeart/2005/8/layout/chevron2"/>
    <dgm:cxn modelId="{BAA2996F-5317-43F2-994D-82895C85742F}" srcId="{2C4F86B0-D372-4841-9F37-DF137457521F}" destId="{7CEECD6D-5AF3-4CC9-8280-F8E0A99B4780}" srcOrd="1" destOrd="0" parTransId="{33BEAD9B-7187-499D-A13A-3F3E0C9C1ACF}" sibTransId="{4EDE0146-4A2E-4D4C-9523-324B51529180}"/>
    <dgm:cxn modelId="{9A23C44F-48C8-4C61-A230-0697A2555D72}" type="presOf" srcId="{665ED3CE-60D8-4097-99A1-91D916AF1F85}" destId="{7D6AF132-18F7-4693-837D-5D4D3E33227C}" srcOrd="0" destOrd="0" presId="urn:microsoft.com/office/officeart/2005/8/layout/chevron2"/>
    <dgm:cxn modelId="{945C4451-0386-4015-A2E5-6084FA57C3DB}" type="presOf" srcId="{15C71F63-FC70-4E67-B448-0F97CE432E99}" destId="{B80A8819-A967-4CF7-9A54-BD897EEA40BD}" srcOrd="0" destOrd="0" presId="urn:microsoft.com/office/officeart/2005/8/layout/chevron2"/>
    <dgm:cxn modelId="{07ACE154-556B-4D26-AEDB-F158BABBA02A}" type="presOf" srcId="{3B64A327-FB2C-4594-9F2F-E448FD43D5AF}" destId="{09FC02B4-AAE1-4839-8EF2-70A061345F06}" srcOrd="0" destOrd="1" presId="urn:microsoft.com/office/officeart/2005/8/layout/chevron2"/>
    <dgm:cxn modelId="{FD197157-B2A4-4EDA-805D-7F134851DA48}" srcId="{C5B74CE9-860E-48FE-8380-BCDEBAC37EAD}" destId="{3B64A327-FB2C-4594-9F2F-E448FD43D5AF}" srcOrd="1" destOrd="0" parTransId="{FBDA0887-509C-40CA-8D3B-5C7845E8000C}" sibTransId="{26184E7F-5E5F-4D9B-8976-E5C65B81333B}"/>
    <dgm:cxn modelId="{263D5C79-2C68-4D1C-B885-DA0FCC13BDB6}" srcId="{D4CE4843-F8D2-4786-A230-A2AA63BB6A77}" destId="{53F9CA34-DC50-4D5E-9673-D2BEA8ED196E}" srcOrd="0" destOrd="0" parTransId="{4DB55E20-7B89-4BE5-8492-65CCAD0CE52B}" sibTransId="{DAC59D3D-FE45-4C4B-917C-53B663027DFC}"/>
    <dgm:cxn modelId="{27E23C80-F733-43F8-AB93-0CDBC422FA87}" srcId="{2C4F86B0-D372-4841-9F37-DF137457521F}" destId="{665ED3CE-60D8-4097-99A1-91D916AF1F85}" srcOrd="0" destOrd="0" parTransId="{9631B4F6-D3E7-4E9B-A51F-A02B806BD150}" sibTransId="{1E19B98A-A64E-4DB4-9B87-4A363DE91E0A}"/>
    <dgm:cxn modelId="{101FA580-FF3A-495C-92EE-A45C64F7C1F4}" type="presOf" srcId="{BEDFA63D-49B3-4779-8FFB-A7D69883B54D}" destId="{09FC02B4-AAE1-4839-8EF2-70A061345F06}" srcOrd="0" destOrd="3" presId="urn:microsoft.com/office/officeart/2005/8/layout/chevron2"/>
    <dgm:cxn modelId="{6AA52B81-F87C-4DF0-8133-417D3930CA91}" type="presOf" srcId="{53F9CA34-DC50-4D5E-9673-D2BEA8ED196E}" destId="{64E93937-A77D-435E-97B1-62686F40589E}" srcOrd="0" destOrd="0" presId="urn:microsoft.com/office/officeart/2005/8/layout/chevron2"/>
    <dgm:cxn modelId="{B63DA08F-0A82-4531-980A-605D5BEC089B}" srcId="{C5B74CE9-860E-48FE-8380-BCDEBAC37EAD}" destId="{617A66D4-416E-4369-8DD5-DA804197EFAD}" srcOrd="0" destOrd="0" parTransId="{044A3C73-B9FA-42C5-B200-7331D08DC9BB}" sibTransId="{6F9942F3-5323-48DE-A129-2BB690085973}"/>
    <dgm:cxn modelId="{6055FD92-8494-42CF-96C9-00A5B47AA319}" srcId="{C5B74CE9-860E-48FE-8380-BCDEBAC37EAD}" destId="{A2D4D299-77AD-4F4E-8E2E-3CAF15B3FB63}" srcOrd="2" destOrd="0" parTransId="{C8875FB2-1DCC-4F27-BDA1-E6BF0AF8115B}" sibTransId="{661177A4-ECA4-44EE-ACE3-0ADBAD693C51}"/>
    <dgm:cxn modelId="{696C7E93-11A5-4724-9AD6-6CA643B59409}" srcId="{C054048E-54D6-4B1A-B712-C83648B347DD}" destId="{19D384BF-8DDE-4E22-AE52-B73C686BF0BC}" srcOrd="0" destOrd="0" parTransId="{061C2286-67AD-431C-B7C1-48C5F7B65BCD}" sibTransId="{BEE5A7DA-1171-4721-AFA1-6C5B3327DE52}"/>
    <dgm:cxn modelId="{462C1396-BDD4-44A5-93E1-9365A01DAF71}" type="presOf" srcId="{A2D4D299-77AD-4F4E-8E2E-3CAF15B3FB63}" destId="{09FC02B4-AAE1-4839-8EF2-70A061345F06}" srcOrd="0" destOrd="2" presId="urn:microsoft.com/office/officeart/2005/8/layout/chevron2"/>
    <dgm:cxn modelId="{73333EA0-563F-4489-ABB6-D035127B9CF5}" type="presOf" srcId="{7CEECD6D-5AF3-4CC9-8280-F8E0A99B4780}" destId="{7D6AF132-18F7-4693-837D-5D4D3E33227C}" srcOrd="0" destOrd="1" presId="urn:microsoft.com/office/officeart/2005/8/layout/chevron2"/>
    <dgm:cxn modelId="{F6883FA3-DBA9-46CC-A911-A58814C54C20}" srcId="{D4CE4843-F8D2-4786-A230-A2AA63BB6A77}" destId="{1701D8FB-C206-4778-98D6-FE0D66223FA9}" srcOrd="1" destOrd="0" parTransId="{D4D038CE-C5AF-46C0-912A-A75298B01DD1}" sibTransId="{61BDD40B-2F46-46A6-A3EF-3C7820C6049E}"/>
    <dgm:cxn modelId="{1612B4B1-2626-420F-983A-F220B1CC0F29}" type="presOf" srcId="{C394194D-CECD-4513-9EF2-E22A4DAC002A}" destId="{AB91646D-BE74-45F4-B1B6-EC52388A8150}" srcOrd="0" destOrd="1" presId="urn:microsoft.com/office/officeart/2005/8/layout/chevron2"/>
    <dgm:cxn modelId="{A6FF25C3-D960-47D5-A3BE-CAB65EAB714D}" type="presOf" srcId="{C5B74CE9-860E-48FE-8380-BCDEBAC37EAD}" destId="{1DE11A8E-FA51-4366-B4B5-2D026793799E}" srcOrd="0" destOrd="0" presId="urn:microsoft.com/office/officeart/2005/8/layout/chevron2"/>
    <dgm:cxn modelId="{7B6DB0C6-3C4F-47FC-BA80-EAD80E7F4293}" srcId="{15C71F63-FC70-4E67-B448-0F97CE432E99}" destId="{C5B74CE9-860E-48FE-8380-BCDEBAC37EAD}" srcOrd="0" destOrd="0" parTransId="{A786DC00-CAD2-4C4A-87F7-5942BB1AF917}" sibTransId="{C59265D8-0545-47AA-9D23-46D0533B9582}"/>
    <dgm:cxn modelId="{47DBBACB-E604-4403-9E1F-24171FB0022E}" srcId="{C054048E-54D6-4B1A-B712-C83648B347DD}" destId="{7F08ADAF-1683-41CB-9DEE-3DF3503110C2}" srcOrd="2" destOrd="0" parTransId="{6C3A3941-6274-479C-AFF0-A00575583BF9}" sibTransId="{D0FC43C9-1B5F-4B2D-8CEA-A82DE222C47A}"/>
    <dgm:cxn modelId="{4905D0CD-764E-48A5-B91F-CF63CC1F6D39}" type="presOf" srcId="{2C4F86B0-D372-4841-9F37-DF137457521F}" destId="{BF5219F3-5986-40FB-ADBD-F367CD8F8FF2}" srcOrd="0" destOrd="0" presId="urn:microsoft.com/office/officeart/2005/8/layout/chevron2"/>
    <dgm:cxn modelId="{9F0559F3-AB3A-4B14-8CB9-25AA4B2625DF}" srcId="{15C71F63-FC70-4E67-B448-0F97CE432E99}" destId="{C054048E-54D6-4B1A-B712-C83648B347DD}" srcOrd="2" destOrd="0" parTransId="{3FCE4BC5-E519-4FC8-BBE5-030E82E05F23}" sibTransId="{D6AA73B7-DAE1-4EA1-AA9A-D339D39A6385}"/>
    <dgm:cxn modelId="{46CB1F87-A774-44FB-A62B-64FD3DF80552}" type="presParOf" srcId="{B80A8819-A967-4CF7-9A54-BD897EEA40BD}" destId="{DC71E801-6679-489F-BD1E-6F3BCC7ACBCB}" srcOrd="0" destOrd="0" presId="urn:microsoft.com/office/officeart/2005/8/layout/chevron2"/>
    <dgm:cxn modelId="{F6132391-AFD7-4CA9-B8A5-63A141DA03FF}" type="presParOf" srcId="{DC71E801-6679-489F-BD1E-6F3BCC7ACBCB}" destId="{1DE11A8E-FA51-4366-B4B5-2D026793799E}" srcOrd="0" destOrd="0" presId="urn:microsoft.com/office/officeart/2005/8/layout/chevron2"/>
    <dgm:cxn modelId="{08485C22-EC83-4DCA-AFC2-1E263F201951}" type="presParOf" srcId="{DC71E801-6679-489F-BD1E-6F3BCC7ACBCB}" destId="{09FC02B4-AAE1-4839-8EF2-70A061345F06}" srcOrd="1" destOrd="0" presId="urn:microsoft.com/office/officeart/2005/8/layout/chevron2"/>
    <dgm:cxn modelId="{00738013-B2D4-48A2-A6B4-68AC2253DFFF}" type="presParOf" srcId="{B80A8819-A967-4CF7-9A54-BD897EEA40BD}" destId="{054B1667-CBBF-428A-96CA-AD1A0EE2E198}" srcOrd="1" destOrd="0" presId="urn:microsoft.com/office/officeart/2005/8/layout/chevron2"/>
    <dgm:cxn modelId="{080F61E9-2C9E-4A3D-9252-515F72EBA1BE}" type="presParOf" srcId="{B80A8819-A967-4CF7-9A54-BD897EEA40BD}" destId="{61C34658-8749-49E8-82D9-59A44C8E5A2B}" srcOrd="2" destOrd="0" presId="urn:microsoft.com/office/officeart/2005/8/layout/chevron2"/>
    <dgm:cxn modelId="{704F9D6E-5CA5-42CD-8B0C-03DEFEBBB04A}" type="presParOf" srcId="{61C34658-8749-49E8-82D9-59A44C8E5A2B}" destId="{BF5219F3-5986-40FB-ADBD-F367CD8F8FF2}" srcOrd="0" destOrd="0" presId="urn:microsoft.com/office/officeart/2005/8/layout/chevron2"/>
    <dgm:cxn modelId="{3BFEE81B-8B5B-4B89-B21A-78BBF7556156}" type="presParOf" srcId="{61C34658-8749-49E8-82D9-59A44C8E5A2B}" destId="{7D6AF132-18F7-4693-837D-5D4D3E33227C}" srcOrd="1" destOrd="0" presId="urn:microsoft.com/office/officeart/2005/8/layout/chevron2"/>
    <dgm:cxn modelId="{3C3BDF5C-5073-4481-8CB7-8DF7CF000C6F}" type="presParOf" srcId="{B80A8819-A967-4CF7-9A54-BD897EEA40BD}" destId="{9D11FAB8-3398-4A22-80AD-524A198E9EB7}" srcOrd="3" destOrd="0" presId="urn:microsoft.com/office/officeart/2005/8/layout/chevron2"/>
    <dgm:cxn modelId="{08255F31-ACD4-4531-8CA5-15D331405D2A}" type="presParOf" srcId="{B80A8819-A967-4CF7-9A54-BD897EEA40BD}" destId="{DDFF1437-A225-4DB7-9821-EA60A6646D83}" srcOrd="4" destOrd="0" presId="urn:microsoft.com/office/officeart/2005/8/layout/chevron2"/>
    <dgm:cxn modelId="{3C68A372-C2BB-4EE5-9EE4-37FE0749B542}" type="presParOf" srcId="{DDFF1437-A225-4DB7-9821-EA60A6646D83}" destId="{0FAE9A99-9757-4225-A1A4-476C4CCCA355}" srcOrd="0" destOrd="0" presId="urn:microsoft.com/office/officeart/2005/8/layout/chevron2"/>
    <dgm:cxn modelId="{C464C459-BCA3-4FD9-B394-059CB251DBA3}" type="presParOf" srcId="{DDFF1437-A225-4DB7-9821-EA60A6646D83}" destId="{AB91646D-BE74-45F4-B1B6-EC52388A8150}" srcOrd="1" destOrd="0" presId="urn:microsoft.com/office/officeart/2005/8/layout/chevron2"/>
    <dgm:cxn modelId="{1C7FD026-87EB-4863-8CFE-08D573BD5B1D}" type="presParOf" srcId="{B80A8819-A967-4CF7-9A54-BD897EEA40BD}" destId="{E887BA27-E8FE-423A-BABB-426653BF19BC}" srcOrd="5" destOrd="0" presId="urn:microsoft.com/office/officeart/2005/8/layout/chevron2"/>
    <dgm:cxn modelId="{994364C1-97D7-4AB5-B11E-A980833AF787}" type="presParOf" srcId="{B80A8819-A967-4CF7-9A54-BD897EEA40BD}" destId="{C86E236C-B3E9-42B4-96D8-DF9C6A36FFB3}" srcOrd="6" destOrd="0" presId="urn:microsoft.com/office/officeart/2005/8/layout/chevron2"/>
    <dgm:cxn modelId="{5F4CAD69-8448-4C33-89A5-37C997AA2C05}" type="presParOf" srcId="{C86E236C-B3E9-42B4-96D8-DF9C6A36FFB3}" destId="{00EDE0D7-9A7D-4997-94FA-EDC3B8B5DF43}" srcOrd="0" destOrd="0" presId="urn:microsoft.com/office/officeart/2005/8/layout/chevron2"/>
    <dgm:cxn modelId="{1B6D98EE-7E9D-495A-ADF4-48384F414874}" type="presParOf" srcId="{C86E236C-B3E9-42B4-96D8-DF9C6A36FFB3}" destId="{64E93937-A77D-435E-97B1-62686F40589E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B304D-C118-4183-ABC5-D5BA21A970B7}">
      <dsp:nvSpPr>
        <dsp:cNvPr id="0" name=""/>
        <dsp:cNvSpPr/>
      </dsp:nvSpPr>
      <dsp:spPr>
        <a:xfrm>
          <a:off x="2641" y="703452"/>
          <a:ext cx="2095651" cy="1257390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600" b="1" kern="1200">
              <a:solidFill>
                <a:schemeClr val="tx1"/>
              </a:solidFill>
            </a:rPr>
            <a:t>Cumbersome manual processing and issuance of invoices outside the ERP/ITS</a:t>
          </a:r>
          <a:endParaRPr lang="en-ZA" sz="1600" kern="1200" dirty="0">
            <a:solidFill>
              <a:schemeClr val="tx1"/>
            </a:solidFill>
          </a:endParaRPr>
        </a:p>
      </dsp:txBody>
      <dsp:txXfrm>
        <a:off x="2641" y="703452"/>
        <a:ext cx="2095651" cy="1257390"/>
      </dsp:txXfrm>
    </dsp:sp>
    <dsp:sp modelId="{8310FF8D-E782-491C-A229-30FEB5C8777F}">
      <dsp:nvSpPr>
        <dsp:cNvPr id="0" name=""/>
        <dsp:cNvSpPr/>
      </dsp:nvSpPr>
      <dsp:spPr>
        <a:xfrm>
          <a:off x="2307858" y="703452"/>
          <a:ext cx="2095651" cy="1257390"/>
        </a:xfrm>
        <a:prstGeom prst="rect">
          <a:avLst/>
        </a:prstGeom>
        <a:solidFill>
          <a:schemeClr val="accent1">
            <a:shade val="50000"/>
            <a:hueOff val="8728"/>
            <a:satOff val="12317"/>
            <a:lumOff val="154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Invoice sequencing challenges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307858" y="703452"/>
        <a:ext cx="2095651" cy="1257390"/>
      </dsp:txXfrm>
    </dsp:sp>
    <dsp:sp modelId="{4A7DA73E-4BF6-43B0-A4B9-AC077265E52A}">
      <dsp:nvSpPr>
        <dsp:cNvPr id="0" name=""/>
        <dsp:cNvSpPr/>
      </dsp:nvSpPr>
      <dsp:spPr>
        <a:xfrm>
          <a:off x="4613074" y="703452"/>
          <a:ext cx="2095651" cy="1257390"/>
        </a:xfrm>
        <a:prstGeom prst="rect">
          <a:avLst/>
        </a:prstGeom>
        <a:solidFill>
          <a:schemeClr val="accent1">
            <a:shade val="50000"/>
            <a:hueOff val="17456"/>
            <a:satOff val="24633"/>
            <a:lumOff val="309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Decentralisation of invoices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4613074" y="703452"/>
        <a:ext cx="2095651" cy="1257390"/>
      </dsp:txXfrm>
    </dsp:sp>
    <dsp:sp modelId="{051452B6-DCE5-466D-BF9C-45BEB230C22C}">
      <dsp:nvSpPr>
        <dsp:cNvPr id="0" name=""/>
        <dsp:cNvSpPr/>
      </dsp:nvSpPr>
      <dsp:spPr>
        <a:xfrm>
          <a:off x="6918291" y="703452"/>
          <a:ext cx="2095651" cy="1257390"/>
        </a:xfrm>
        <a:prstGeom prst="rect">
          <a:avLst/>
        </a:prstGeom>
        <a:solidFill>
          <a:schemeClr val="accent1">
            <a:shade val="50000"/>
            <a:hueOff val="8728"/>
            <a:satOff val="12317"/>
            <a:lumOff val="154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Non-compliant invoices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6918291" y="703452"/>
        <a:ext cx="2095651" cy="1257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5C6E2-F462-4D60-9571-21E863A25371}">
      <dsp:nvSpPr>
        <dsp:cNvPr id="0" name=""/>
        <dsp:cNvSpPr/>
      </dsp:nvSpPr>
      <dsp:spPr>
        <a:xfrm>
          <a:off x="0" y="54005"/>
          <a:ext cx="2340260" cy="1404156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Recurring audit findings</a:t>
          </a:r>
          <a:endParaRPr lang="en-ZA" sz="1800" kern="1200" dirty="0"/>
        </a:p>
      </dsp:txBody>
      <dsp:txXfrm>
        <a:off x="0" y="54005"/>
        <a:ext cx="2340260" cy="1404156"/>
      </dsp:txXfrm>
    </dsp:sp>
    <dsp:sp modelId="{E66ADD19-EB93-4430-86D8-158D81C6C820}">
      <dsp:nvSpPr>
        <dsp:cNvPr id="0" name=""/>
        <dsp:cNvSpPr/>
      </dsp:nvSpPr>
      <dsp:spPr>
        <a:xfrm>
          <a:off x="2574286" y="54005"/>
          <a:ext cx="2340260" cy="1404156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Non-compliance with IFRS – Cash vs Accrual accounting concept</a:t>
          </a:r>
          <a:endParaRPr lang="en-US" sz="1800" b="1" kern="1200" dirty="0"/>
        </a:p>
      </dsp:txBody>
      <dsp:txXfrm>
        <a:off x="2574286" y="54005"/>
        <a:ext cx="2340260" cy="1404156"/>
      </dsp:txXfrm>
    </dsp:sp>
    <dsp:sp modelId="{0F50145A-DC28-4147-A83E-D1D62F1340D1}">
      <dsp:nvSpPr>
        <dsp:cNvPr id="0" name=""/>
        <dsp:cNvSpPr/>
      </dsp:nvSpPr>
      <dsp:spPr>
        <a:xfrm>
          <a:off x="5148572" y="54005"/>
          <a:ext cx="2340260" cy="1404156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Non-compliance with VAT</a:t>
          </a:r>
        </a:p>
      </dsp:txBody>
      <dsp:txXfrm>
        <a:off x="5148572" y="54005"/>
        <a:ext cx="2340260" cy="14041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11A8E-FA51-4366-B4B5-2D026793799E}">
      <dsp:nvSpPr>
        <dsp:cNvPr id="0" name=""/>
        <dsp:cNvSpPr/>
      </dsp:nvSpPr>
      <dsp:spPr>
        <a:xfrm rot="5400000">
          <a:off x="-250740" y="250740"/>
          <a:ext cx="1671602" cy="117012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>
              <a:solidFill>
                <a:schemeClr val="tx1"/>
              </a:solidFill>
            </a:rPr>
            <a:t>Issuance of Invoice</a:t>
          </a:r>
        </a:p>
      </dsp:txBody>
      <dsp:txXfrm rot="-5400000">
        <a:off x="1" y="585061"/>
        <a:ext cx="1170121" cy="501481"/>
      </dsp:txXfrm>
    </dsp:sp>
    <dsp:sp modelId="{09FC02B4-AAE1-4839-8EF2-70A061345F06}">
      <dsp:nvSpPr>
        <dsp:cNvPr id="0" name=""/>
        <dsp:cNvSpPr/>
      </dsp:nvSpPr>
      <dsp:spPr>
        <a:xfrm rot="5400000">
          <a:off x="4398274" y="-3224607"/>
          <a:ext cx="1086541" cy="75428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/>
            <a:t>Offers an online request invoice form</a:t>
          </a:r>
          <a:endParaRPr lang="en-ZA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invoices emailed directly to the requestor </a:t>
          </a:r>
          <a:endParaRPr lang="en-ZA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Invoices archived and can be retrieved and reissued at any given point</a:t>
          </a:r>
          <a:endParaRPr lang="en-ZA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b="0" kern="1200" dirty="0"/>
            <a:t>Assists in proper sequencing</a:t>
          </a:r>
        </a:p>
      </dsp:txBody>
      <dsp:txXfrm rot="-5400000">
        <a:off x="1170122" y="56586"/>
        <a:ext cx="7489805" cy="980459"/>
      </dsp:txXfrm>
    </dsp:sp>
    <dsp:sp modelId="{BF5219F3-5986-40FB-ADBD-F367CD8F8FF2}">
      <dsp:nvSpPr>
        <dsp:cNvPr id="0" name=""/>
        <dsp:cNvSpPr/>
      </dsp:nvSpPr>
      <dsp:spPr>
        <a:xfrm rot="5400000">
          <a:off x="-250740" y="1750223"/>
          <a:ext cx="1671602" cy="1170121"/>
        </a:xfrm>
        <a:prstGeom prst="chevron">
          <a:avLst/>
        </a:prstGeom>
        <a:solidFill>
          <a:schemeClr val="accent5">
            <a:hueOff val="1085675"/>
            <a:satOff val="3732"/>
            <a:lumOff val="-17909"/>
            <a:alphaOff val="0"/>
          </a:schemeClr>
        </a:solidFill>
        <a:ln w="25400" cap="flat" cmpd="sng" algn="ctr">
          <a:solidFill>
            <a:schemeClr val="accent5">
              <a:hueOff val="1085675"/>
              <a:satOff val="3732"/>
              <a:lumOff val="-179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ZA" sz="1400" b="1" kern="1200" dirty="0">
              <a:solidFill>
                <a:schemeClr val="tx1"/>
              </a:solidFill>
            </a:rPr>
            <a:t>IFRS Compliance</a:t>
          </a:r>
        </a:p>
      </dsp:txBody>
      <dsp:txXfrm rot="-5400000">
        <a:off x="1" y="2084544"/>
        <a:ext cx="1170121" cy="501481"/>
      </dsp:txXfrm>
    </dsp:sp>
    <dsp:sp modelId="{7D6AF132-18F7-4693-837D-5D4D3E33227C}">
      <dsp:nvSpPr>
        <dsp:cNvPr id="0" name=""/>
        <dsp:cNvSpPr/>
      </dsp:nvSpPr>
      <dsp:spPr>
        <a:xfrm rot="5400000">
          <a:off x="4398274" y="-1695939"/>
          <a:ext cx="1086541" cy="75428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085675"/>
              <a:satOff val="3732"/>
              <a:lumOff val="-179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/>
            <a:t>At the point of issuing an invoice , income is recognised and receivable raised</a:t>
          </a:r>
          <a:endParaRPr lang="en-ZA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Both Income and Receivable account no longer understated</a:t>
          </a:r>
        </a:p>
      </dsp:txBody>
      <dsp:txXfrm rot="-5400000">
        <a:off x="1170122" y="1585254"/>
        <a:ext cx="7489805" cy="980459"/>
      </dsp:txXfrm>
    </dsp:sp>
    <dsp:sp modelId="{0FAE9A99-9757-4225-A1A4-476C4CCCA355}">
      <dsp:nvSpPr>
        <dsp:cNvPr id="0" name=""/>
        <dsp:cNvSpPr/>
      </dsp:nvSpPr>
      <dsp:spPr>
        <a:xfrm rot="5400000">
          <a:off x="-250740" y="3311620"/>
          <a:ext cx="1671602" cy="1170121"/>
        </a:xfrm>
        <a:prstGeom prst="chevron">
          <a:avLst/>
        </a:prstGeom>
        <a:solidFill>
          <a:schemeClr val="accent5">
            <a:hueOff val="2171351"/>
            <a:satOff val="7464"/>
            <a:lumOff val="-35817"/>
            <a:alphaOff val="0"/>
          </a:schemeClr>
        </a:solidFill>
        <a:ln w="25400" cap="flat" cmpd="sng" algn="ctr">
          <a:solidFill>
            <a:schemeClr val="accent5">
              <a:hueOff val="2171351"/>
              <a:satOff val="7464"/>
              <a:lumOff val="-358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400" b="1" kern="1200" dirty="0">
              <a:solidFill>
                <a:schemeClr val="tx1"/>
              </a:solidFill>
            </a:rPr>
            <a:t>Development of debtor database </a:t>
          </a:r>
          <a:endParaRPr lang="en-ZA" sz="1400" b="1" kern="1200" dirty="0">
            <a:solidFill>
              <a:schemeClr val="tx1"/>
            </a:solidFill>
          </a:endParaRPr>
        </a:p>
      </dsp:txBody>
      <dsp:txXfrm rot="-5400000">
        <a:off x="1" y="3645941"/>
        <a:ext cx="1170121" cy="501481"/>
      </dsp:txXfrm>
    </dsp:sp>
    <dsp:sp modelId="{AB91646D-BE74-45F4-B1B6-EC52388A8150}">
      <dsp:nvSpPr>
        <dsp:cNvPr id="0" name=""/>
        <dsp:cNvSpPr/>
      </dsp:nvSpPr>
      <dsp:spPr>
        <a:xfrm rot="5400000">
          <a:off x="4397988" y="-166986"/>
          <a:ext cx="1087113" cy="75428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2171351"/>
              <a:satOff val="7464"/>
              <a:lumOff val="-358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600" b="0" kern="1200" dirty="0"/>
            <a:t>Creation of a debtor database that contains all required biographical and statutory information</a:t>
          </a:r>
          <a:endParaRPr lang="en-ZA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Assists in follow-up on debtor accounts to identify “at risk” clients to prevent prescription</a:t>
          </a:r>
          <a:endParaRPr lang="en-ZA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Data available for other receivable ECL calculation</a:t>
          </a:r>
          <a:endParaRPr lang="en-ZA" sz="1600" b="0" kern="1200" dirty="0"/>
        </a:p>
      </dsp:txBody>
      <dsp:txXfrm rot="-5400000">
        <a:off x="1170122" y="3113948"/>
        <a:ext cx="7489778" cy="980977"/>
      </dsp:txXfrm>
    </dsp:sp>
    <dsp:sp modelId="{00EDE0D7-9A7D-4997-94FA-EDC3B8B5DF43}">
      <dsp:nvSpPr>
        <dsp:cNvPr id="0" name=""/>
        <dsp:cNvSpPr/>
      </dsp:nvSpPr>
      <dsp:spPr>
        <a:xfrm rot="5400000">
          <a:off x="-250740" y="4840288"/>
          <a:ext cx="1671602" cy="1170121"/>
        </a:xfrm>
        <a:prstGeom prst="chevron">
          <a:avLst/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 w="25400" cap="flat" cmpd="sng" algn="ctr">
          <a:solidFill>
            <a:schemeClr val="accent5">
              <a:hueOff val="3257026"/>
              <a:satOff val="11196"/>
              <a:lumOff val="-5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>
              <a:solidFill>
                <a:schemeClr val="tx1"/>
              </a:solidFill>
            </a:rPr>
            <a:t>VAT Compliance</a:t>
          </a:r>
        </a:p>
      </dsp:txBody>
      <dsp:txXfrm rot="-5400000">
        <a:off x="1" y="5174609"/>
        <a:ext cx="1170121" cy="501481"/>
      </dsp:txXfrm>
    </dsp:sp>
    <dsp:sp modelId="{64E93937-A77D-435E-97B1-62686F40589E}">
      <dsp:nvSpPr>
        <dsp:cNvPr id="0" name=""/>
        <dsp:cNvSpPr/>
      </dsp:nvSpPr>
      <dsp:spPr>
        <a:xfrm rot="5400000">
          <a:off x="4398274" y="1361395"/>
          <a:ext cx="1086541" cy="75428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257026"/>
              <a:satOff val="11196"/>
              <a:lumOff val="-5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VAT accounted for at a point of issue</a:t>
          </a:r>
          <a:endParaRPr lang="en-ZA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Offers option to choose and add line items for vatable, exempt, zero rated or partial VAT</a:t>
          </a:r>
          <a:endParaRPr lang="en-ZA" sz="1600" b="0" kern="1200" dirty="0"/>
        </a:p>
      </dsp:txBody>
      <dsp:txXfrm rot="-5400000">
        <a:off x="1170122" y="4642589"/>
        <a:ext cx="7489805" cy="980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E9739-64C8-48FC-8FBA-BFF341C7D405}" type="datetimeFigureOut">
              <a:rPr lang="en-ZA" smtClean="0"/>
              <a:t>2025/03/02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BB40D-DB76-478E-9297-5C75A8CEC65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63441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8C62A0DD-1437-45DB-BF57-639D635A070E}" type="slidenum">
              <a:rPr lang="en-ZA" sz="1200">
                <a:solidFill>
                  <a:prstClr val="black"/>
                </a:solidFill>
              </a:rPr>
              <a:pPr/>
              <a:t>1</a:t>
            </a:fld>
            <a:endParaRPr lang="en-ZA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2A6E6-1AC5-24C9-F9B2-7EDE4295C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A9C427-4548-57A7-52D2-5D64310EF6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91D69D-C639-0A07-45F4-619D6335C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8B87B-7A65-4966-2BB8-365EC31E25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BB40D-DB76-478E-9297-5C75A8CEC654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32944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409CC-7FB5-046A-B051-19E3F98D1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85AF72-85C1-4A4B-E7A0-D0B7B07F13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A100F7-430C-C4D5-C9C2-3E30FB2584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93F39-9233-F2B9-14A2-2FFA645264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BB40D-DB76-478E-9297-5C75A8CEC654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52299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96B73-9628-2A46-DA95-5D93AB658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9A99B3-3944-8B29-AC63-09FCED002E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DE0462-5C84-465A-3170-4AF871FF1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0DDEC-EF4F-0A24-7123-D2CEBEFB5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BB40D-DB76-478E-9297-5C75A8CEC654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43785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F82A8-714B-8669-2A38-9A33BE0E4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C7C3B8-E4C8-F0A2-8F90-891F2A0883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CB4ADF-F0B3-9D97-BC6B-786883981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2E660-1D0F-697C-3D3F-36054E6823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BB40D-DB76-478E-9297-5C75A8CEC654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54890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30035-A3D4-FCE3-0F1E-20B96D941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6D4A02-0A1B-CE96-914D-AFA3374DB6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BD1043-66DB-3DF9-14A3-99BD060A58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8DDF0-FE49-B4AE-0EB7-F418B4895E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BB40D-DB76-478E-9297-5C75A8CEC654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07783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BB40D-DB76-478E-9297-5C75A8CEC654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0468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BB40D-DB76-478E-9297-5C75A8CEC654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9407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795D5-E448-1F40-51AF-791C08DAE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93211E-1165-005C-66CA-E37A7E6825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32D3EB-4AD0-926E-CACC-E6335B8BF6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6AA85-3857-AD4C-901A-CD653992E7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BB40D-DB76-478E-9297-5C75A8CEC654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75566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40F5E-7B7F-85D7-B787-07B58D37C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0EE3B5-B511-C2A6-D7FC-0EBB98832A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A7FDC7-3648-3BDC-2898-A093484395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6336C-C1A6-E863-6A3F-768A94FA01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BB40D-DB76-478E-9297-5C75A8CEC654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4370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9BFCA-7B6B-4101-68B4-BC9AD03FB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3E5F02-79D9-4B6B-F34F-30BFE94B24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756EE0-F4BA-9A39-F19E-25CBCA276F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218DE-BA01-1747-0E8F-BA911F3426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BB40D-DB76-478E-9297-5C75A8CEC654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0919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BB40D-DB76-478E-9297-5C75A8CEC654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3038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E4D3C-4D69-0CA0-E6C8-0D26658AE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517465-55E1-B4E5-96EA-0990F4A2D0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038713-9E03-CA63-3970-9937585F02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51EF9-E4B7-CFA7-94E3-8627D909B2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BB40D-DB76-478E-9297-5C75A8CEC654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69896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35AC4-8257-0501-2D77-272CF6FE8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A8B745-93C6-8E0C-D725-34C7DE4A6E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490A82-5DEE-E987-BBCF-DA358A608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BA43F-A949-DCAC-CD21-8E9FBA86C8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BB40D-DB76-478E-9297-5C75A8CEC654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805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C39AC-8C33-4254-932D-D08858F164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57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CE177-BD8D-4C51-AEA5-80BF121AEF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9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6B83B-372D-493A-B9A3-45A56D8EF4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3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125BA-FEF4-4C2E-A849-0CC88FA9E6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51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B9177-C531-4540-ADF7-3FED8AC45E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37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F4988-7C95-497E-8CAE-937138705A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56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5D5DD-89ED-4347-B4FC-6A942FADEB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33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00392-70D3-45E0-BCD1-662668003D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63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3F8E9-22F4-4FB8-A15F-0AE4D94364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26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7CDF7-9FC5-4643-8E5F-1B50096012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9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F9ABE-60AA-43E2-B143-016F4340F4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0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37637-BF56-46C8-AAE5-A43E4DC183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02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82F94-7E51-49C4-BD28-03BE80C404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61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618E4-B20D-4E61-90F9-88CBE4CCEA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72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3B095-7695-49E9-8939-48509F192C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F120A-2E69-41C2-81F0-0C8654DCB5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26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9D404-B396-47A9-8446-6AB3B6BD38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9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47DA2-C6FE-4472-9526-454DE7D751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69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5AD3C-6F7A-4D79-A8BC-7D3DC25E28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87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84394-258B-4132-8AE6-3F344B385F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1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0743E-CDFA-4735-98E9-0F4B35A05C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7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4DBEE-A7DB-45BE-A71A-C68AB39107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65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271DA03-9049-41EB-BF06-A53D589BCA4E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0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631B33-3D04-496E-A281-E320E99F490D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67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mailto:invoice.billing@univen.ac.z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UnivenSlideBac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400"/>
            <a:ext cx="8136904" cy="574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53716" y="5182792"/>
            <a:ext cx="6777038" cy="84415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400" i="1" dirty="0">
                <a:solidFill>
                  <a:schemeClr val="bg1"/>
                </a:solidFill>
                <a:latin typeface="Arial Black" panose="020B0A04020102020204" pitchFamily="34" charset="0"/>
              </a:rPr>
              <a:t>2023 Orientation programme for New Students</a:t>
            </a:r>
          </a:p>
          <a:p>
            <a:pPr eaLnBrk="1" hangingPunct="1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20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9355C9D-0474-4324-BA37-E6769D861EBE}" type="slidenum">
              <a:rPr lang="en-US" sz="1050">
                <a:solidFill>
                  <a:srgbClr val="000000"/>
                </a:solidFill>
              </a:rPr>
              <a:pPr/>
              <a:t>1</a:t>
            </a:fld>
            <a:endParaRPr lang="en-US" sz="1050" dirty="0">
              <a:solidFill>
                <a:srgbClr val="000000"/>
              </a:solidFill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2895C813-2E93-BC7F-A862-6F9B67615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25796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027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1F06D37B-A230-4AF5-B89C-22FB3869C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096" y="-1191"/>
            <a:ext cx="9145588" cy="685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C2BCC457-C8F1-4CD9-83B3-758FBD20B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7388" y="188913"/>
            <a:ext cx="8061076" cy="1143000"/>
          </a:xfrm>
          <a:solidFill>
            <a:srgbClr val="214996"/>
          </a:solidFill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Arial headings"/>
                <a:ea typeface="Times New Roman" panose="02020603050405020304" pitchFamily="18" charset="0"/>
              </a:rPr>
              <a:t>Accounts Receivable Functionality</a:t>
            </a:r>
            <a:br>
              <a:rPr lang="en-US" sz="3200" b="1" dirty="0">
                <a:solidFill>
                  <a:schemeClr val="bg1"/>
                </a:solidFill>
                <a:latin typeface="Arial headings"/>
                <a:ea typeface="Times New Roman" panose="02020603050405020304" pitchFamily="18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headings"/>
                <a:ea typeface="Times New Roman" panose="02020603050405020304" pitchFamily="18" charset="0"/>
              </a:rPr>
              <a:t>Processing of Invoice</a:t>
            </a: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8F8CC3E7-3A10-4EFC-B4F3-BD93860EF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484313"/>
            <a:ext cx="7772400" cy="476408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900" b="1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900" b="1" dirty="0">
              <a:solidFill>
                <a:srgbClr val="000066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000066"/>
              </a:solidFill>
            </a:endParaRPr>
          </a:p>
        </p:txBody>
      </p:sp>
      <p:sp>
        <p:nvSpPr>
          <p:cNvPr id="5125" name="Slide Number Placeholder 1">
            <a:extLst>
              <a:ext uri="{FF2B5EF4-FFF2-40B4-BE49-F238E27FC236}">
                <a16:creationId xmlns:a16="http://schemas.microsoft.com/office/drawing/2014/main" id="{E50DCC54-947E-4762-BE67-6010DE81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B947B-C543-4849-8B29-533C1A68D23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" name="Picture 2" descr="A logo of a university of vendas&#10;&#10;AI-generated content may be incorrect.">
            <a:extLst>
              <a:ext uri="{FF2B5EF4-FFF2-40B4-BE49-F238E27FC236}">
                <a16:creationId xmlns:a16="http://schemas.microsoft.com/office/drawing/2014/main" id="{6F24B652-2A1F-1556-E579-4DB00A03A3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327" y="5487726"/>
            <a:ext cx="1139169" cy="12413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63235C-EA18-28A7-1D4D-FC82EFECE9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028" y="1937356"/>
            <a:ext cx="8553468" cy="329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63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8E533-8E78-B3A6-B2C8-1F9FED444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86DBFEDC-A2EA-4231-FA67-7A8099D0E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096" y="-1191"/>
            <a:ext cx="9145588" cy="685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123CF37E-2935-5D7B-EF69-692E98CFF7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7388" y="188913"/>
            <a:ext cx="8061076" cy="1143000"/>
          </a:xfrm>
          <a:solidFill>
            <a:srgbClr val="214996"/>
          </a:solidFill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Arial headings"/>
                <a:ea typeface="Times New Roman" panose="02020603050405020304" pitchFamily="18" charset="0"/>
              </a:rPr>
              <a:t>Accounts Receivable Functionality</a:t>
            </a:r>
            <a:br>
              <a:rPr lang="en-US" sz="3200" b="1" dirty="0">
                <a:solidFill>
                  <a:schemeClr val="bg1"/>
                </a:solidFill>
                <a:latin typeface="Arial headings"/>
                <a:ea typeface="Times New Roman" panose="02020603050405020304" pitchFamily="18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headings"/>
                <a:ea typeface="Times New Roman" panose="02020603050405020304" pitchFamily="18" charset="0"/>
              </a:rPr>
              <a:t>Processing of Repeat Invoice</a:t>
            </a: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7D33B984-7823-1C56-AE90-DFF7A56017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484313"/>
            <a:ext cx="7772400" cy="476408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900" b="1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900" b="1" dirty="0">
              <a:solidFill>
                <a:srgbClr val="000066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000066"/>
              </a:solidFill>
            </a:endParaRPr>
          </a:p>
        </p:txBody>
      </p:sp>
      <p:sp>
        <p:nvSpPr>
          <p:cNvPr id="5125" name="Slide Number Placeholder 1">
            <a:extLst>
              <a:ext uri="{FF2B5EF4-FFF2-40B4-BE49-F238E27FC236}">
                <a16:creationId xmlns:a16="http://schemas.microsoft.com/office/drawing/2014/main" id="{D5F64FA9-6B61-08EB-7F94-57C238E3F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B947B-C543-4849-8B29-533C1A68D23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" name="Picture 2" descr="A logo of a university of vendas&#10;&#10;AI-generated content may be incorrect.">
            <a:extLst>
              <a:ext uri="{FF2B5EF4-FFF2-40B4-BE49-F238E27FC236}">
                <a16:creationId xmlns:a16="http://schemas.microsoft.com/office/drawing/2014/main" id="{536D7ABC-05A8-2943-66FE-D3F632211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327" y="5487726"/>
            <a:ext cx="1139169" cy="1241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803DFC-17AA-6899-3271-5A601776B9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999" y="1522017"/>
            <a:ext cx="7483872" cy="19636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146869-B258-6157-86F3-63276AF256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088" y="3638075"/>
            <a:ext cx="7669694" cy="164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96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1CB61-4768-910D-F90C-9E93BB497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A8508F2E-65FE-5E79-D370-085056398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096" y="-1191"/>
            <a:ext cx="9145588" cy="685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435210BC-7F75-18CD-AC35-28AFF2A56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7388" y="188913"/>
            <a:ext cx="8061076" cy="1143000"/>
          </a:xfrm>
          <a:solidFill>
            <a:srgbClr val="214996"/>
          </a:solidFill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Arial headings"/>
                <a:ea typeface="Times New Roman" panose="02020603050405020304" pitchFamily="18" charset="0"/>
              </a:rPr>
              <a:t>Accounts Receivable Functionality</a:t>
            </a:r>
            <a:br>
              <a:rPr lang="en-US" sz="3200" b="1" dirty="0">
                <a:solidFill>
                  <a:schemeClr val="bg1"/>
                </a:solidFill>
                <a:latin typeface="Arial headings"/>
                <a:ea typeface="Times New Roman" panose="02020603050405020304" pitchFamily="18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headings"/>
                <a:ea typeface="Times New Roman" panose="02020603050405020304" pitchFamily="18" charset="0"/>
              </a:rPr>
              <a:t>Analysis of Repeat Invoice</a:t>
            </a: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7C73437B-3C80-CCDD-061D-3939D18332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484313"/>
            <a:ext cx="7772400" cy="476408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900" b="1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900" b="1" dirty="0">
              <a:solidFill>
                <a:srgbClr val="000066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000066"/>
              </a:solidFill>
            </a:endParaRPr>
          </a:p>
        </p:txBody>
      </p:sp>
      <p:sp>
        <p:nvSpPr>
          <p:cNvPr id="5125" name="Slide Number Placeholder 1">
            <a:extLst>
              <a:ext uri="{FF2B5EF4-FFF2-40B4-BE49-F238E27FC236}">
                <a16:creationId xmlns:a16="http://schemas.microsoft.com/office/drawing/2014/main" id="{962FEAD7-6835-42D4-862E-C40017265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B947B-C543-4849-8B29-533C1A68D23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" name="Picture 2" descr="A logo of a university of vendas&#10;&#10;AI-generated content may be incorrect.">
            <a:extLst>
              <a:ext uri="{FF2B5EF4-FFF2-40B4-BE49-F238E27FC236}">
                <a16:creationId xmlns:a16="http://schemas.microsoft.com/office/drawing/2014/main" id="{F7D8988A-83D0-D543-908C-E3E140D53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327" y="5487726"/>
            <a:ext cx="1139169" cy="12413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494CDE-E06F-6396-5579-B46C8B0DA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860" y="1599508"/>
            <a:ext cx="8174516" cy="228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54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9CC90-0D62-5915-7BB1-C95912BD7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83BC642C-3037-7474-6294-A43926F5D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096" y="-1191"/>
            <a:ext cx="9145588" cy="685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23543F0F-8D13-5160-2A5B-B8D21068B2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7388" y="188913"/>
            <a:ext cx="8061076" cy="1143000"/>
          </a:xfrm>
          <a:solidFill>
            <a:srgbClr val="214996"/>
          </a:solidFill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Arial headings"/>
                <a:ea typeface="Times New Roman" panose="02020603050405020304" pitchFamily="18" charset="0"/>
              </a:rPr>
              <a:t>Accounts Receivable Functionality</a:t>
            </a:r>
            <a:br>
              <a:rPr lang="en-US" sz="3200" b="1" dirty="0">
                <a:solidFill>
                  <a:schemeClr val="bg1"/>
                </a:solidFill>
                <a:latin typeface="Arial headings"/>
                <a:ea typeface="Times New Roman" panose="02020603050405020304" pitchFamily="18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headings"/>
                <a:ea typeface="Times New Roman" panose="02020603050405020304" pitchFamily="18" charset="0"/>
              </a:rPr>
              <a:t> Mailing of Invoice</a:t>
            </a: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A29AFA89-4CD3-836A-0F88-726750BA4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484313"/>
            <a:ext cx="7772400" cy="476408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900" b="1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900" b="1" dirty="0">
                <a:solidFill>
                  <a:schemeClr val="accent2"/>
                </a:solidFill>
              </a:rPr>
              <a:t>Auto Email Debtor Invoices are processed in FAROR1-13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900" b="1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900" b="1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900" b="1" dirty="0">
              <a:solidFill>
                <a:srgbClr val="000066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000066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0066"/>
                </a:solidFill>
              </a:rPr>
              <a:t>Output If Invoice Successfully Sent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000066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000066"/>
              </a:solidFill>
            </a:endParaRPr>
          </a:p>
        </p:txBody>
      </p:sp>
      <p:sp>
        <p:nvSpPr>
          <p:cNvPr id="5125" name="Slide Number Placeholder 1">
            <a:extLst>
              <a:ext uri="{FF2B5EF4-FFF2-40B4-BE49-F238E27FC236}">
                <a16:creationId xmlns:a16="http://schemas.microsoft.com/office/drawing/2014/main" id="{5AF0FEB5-E034-D4E1-A0BC-133A258E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B947B-C543-4849-8B29-533C1A68D23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" name="Picture 2" descr="A logo of a university of vendas&#10;&#10;AI-generated content may be incorrect.">
            <a:extLst>
              <a:ext uri="{FF2B5EF4-FFF2-40B4-BE49-F238E27FC236}">
                <a16:creationId xmlns:a16="http://schemas.microsoft.com/office/drawing/2014/main" id="{560C3EE8-39FE-E053-5C41-BFAB01B26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327" y="5487726"/>
            <a:ext cx="1139169" cy="1241336"/>
          </a:xfrm>
          <a:prstGeom prst="rect">
            <a:avLst/>
          </a:prstGeom>
        </p:spPr>
      </p:pic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A314EB4-64A2-3306-08E5-92B82162E9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34347"/>
            <a:ext cx="6250131" cy="860726"/>
          </a:xfrm>
          <a:prstGeom prst="rect">
            <a:avLst/>
          </a:prstGeom>
        </p:spPr>
      </p:pic>
      <p:pic>
        <p:nvPicPr>
          <p:cNvPr id="6" name="Picture 5" descr="A close-up of a receipt&#10;&#10;AI-generated content may be incorrect.">
            <a:extLst>
              <a:ext uri="{FF2B5EF4-FFF2-40B4-BE49-F238E27FC236}">
                <a16:creationId xmlns:a16="http://schemas.microsoft.com/office/drawing/2014/main" id="{A7374E2A-10BD-A790-58D5-7B9D071B6E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076506"/>
            <a:ext cx="3888432" cy="118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87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33CC7-6191-4BD7-C75C-0A50C081F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253827F4-88FC-63DE-42BD-EFD08E81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096" y="-1191"/>
            <a:ext cx="9145588" cy="685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2DF8426C-BF4B-39BA-7F13-5923494F3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7388" y="188913"/>
            <a:ext cx="8061076" cy="1143000"/>
          </a:xfrm>
          <a:solidFill>
            <a:srgbClr val="214996"/>
          </a:solidFill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Arial headings"/>
                <a:ea typeface="Times New Roman" panose="02020603050405020304" pitchFamily="18" charset="0"/>
              </a:rPr>
              <a:t>Accounts Receivable Functionality</a:t>
            </a:r>
            <a:br>
              <a:rPr lang="en-US" sz="3200" b="1" dirty="0">
                <a:solidFill>
                  <a:schemeClr val="bg1"/>
                </a:solidFill>
                <a:latin typeface="Arial headings"/>
                <a:ea typeface="Times New Roman" panose="02020603050405020304" pitchFamily="18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headings"/>
                <a:ea typeface="Times New Roman" panose="02020603050405020304" pitchFamily="18" charset="0"/>
              </a:rPr>
              <a:t> Mailing of Invoice</a:t>
            </a: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D520C341-EEAB-19E7-2506-DEE5BCDD6C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484313"/>
            <a:ext cx="7772400" cy="4764087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rgbClr val="000066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0066"/>
                </a:solidFill>
              </a:rPr>
              <a:t>Output If Process Failed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000066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000066"/>
              </a:solidFill>
            </a:endParaRPr>
          </a:p>
        </p:txBody>
      </p:sp>
      <p:sp>
        <p:nvSpPr>
          <p:cNvPr id="5125" name="Slide Number Placeholder 1">
            <a:extLst>
              <a:ext uri="{FF2B5EF4-FFF2-40B4-BE49-F238E27FC236}">
                <a16:creationId xmlns:a16="http://schemas.microsoft.com/office/drawing/2014/main" id="{A94FD1E7-6D28-4810-865C-704B7994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B947B-C543-4849-8B29-533C1A68D23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" name="Picture 2" descr="A logo of a university of vendas&#10;&#10;AI-generated content may be incorrect.">
            <a:extLst>
              <a:ext uri="{FF2B5EF4-FFF2-40B4-BE49-F238E27FC236}">
                <a16:creationId xmlns:a16="http://schemas.microsoft.com/office/drawing/2014/main" id="{762471CD-CCCB-9B5E-21E9-1D5130399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327" y="5487726"/>
            <a:ext cx="1139169" cy="1241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71DEB5-4AF6-C001-4546-774A0AF513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69" y="2754373"/>
            <a:ext cx="8599488" cy="185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82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367D3-B779-6F55-47F4-9D0B0E07C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FC701080-9703-DB87-68C0-95B32A18C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096" y="-1191"/>
            <a:ext cx="9145588" cy="685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660E4777-1681-4116-63EF-D86EEE7450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7388" y="188913"/>
            <a:ext cx="8061076" cy="1143000"/>
          </a:xfrm>
          <a:solidFill>
            <a:srgbClr val="214996"/>
          </a:solidFill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Arial headings"/>
                <a:ea typeface="Times New Roman" panose="02020603050405020304" pitchFamily="18" charset="0"/>
              </a:rPr>
              <a:t>Accounts Receivable Functionality</a:t>
            </a:r>
            <a:br>
              <a:rPr lang="en-US" sz="3200" b="1" dirty="0">
                <a:solidFill>
                  <a:schemeClr val="bg1"/>
                </a:solidFill>
                <a:latin typeface="Arial headings"/>
                <a:ea typeface="Times New Roman" panose="02020603050405020304" pitchFamily="18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headings"/>
                <a:ea typeface="Times New Roman" panose="02020603050405020304" pitchFamily="18" charset="0"/>
              </a:rPr>
              <a:t> Mailing of Invoice on a batch process</a:t>
            </a: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3F8D3791-86D8-35A1-3409-FCC08583F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484313"/>
            <a:ext cx="7772400" cy="476408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900" b="1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900" b="1" dirty="0">
              <a:solidFill>
                <a:srgbClr val="000066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000066"/>
              </a:solidFill>
            </a:endParaRPr>
          </a:p>
        </p:txBody>
      </p:sp>
      <p:sp>
        <p:nvSpPr>
          <p:cNvPr id="5125" name="Slide Number Placeholder 1">
            <a:extLst>
              <a:ext uri="{FF2B5EF4-FFF2-40B4-BE49-F238E27FC236}">
                <a16:creationId xmlns:a16="http://schemas.microsoft.com/office/drawing/2014/main" id="{9B3F8991-0CD8-5BF7-862D-FF91C21C2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B947B-C543-4849-8B29-533C1A68D23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" name="Picture 2" descr="A logo of a university of vendas&#10;&#10;AI-generated content may be incorrect.">
            <a:extLst>
              <a:ext uri="{FF2B5EF4-FFF2-40B4-BE49-F238E27FC236}">
                <a16:creationId xmlns:a16="http://schemas.microsoft.com/office/drawing/2014/main" id="{C270C788-2974-B3A4-4DF3-664EA7548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327" y="5487726"/>
            <a:ext cx="1139169" cy="1241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F83EB3-E18D-8DFB-5875-A1E5F8CB73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512" y="2027312"/>
            <a:ext cx="8284332" cy="285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01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20AAF-7ACE-391D-B1DB-171F600E5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89CD6BD2-9177-476F-4E28-B399B30CF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096" y="-1191"/>
            <a:ext cx="9145588" cy="685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E9FF2A67-4161-1DDF-ECF8-24043D24A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7388" y="188913"/>
            <a:ext cx="8061076" cy="1143000"/>
          </a:xfrm>
          <a:solidFill>
            <a:srgbClr val="214996"/>
          </a:solidFill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Arial headings"/>
                <a:ea typeface="Times New Roman" panose="02020603050405020304" pitchFamily="18" charset="0"/>
              </a:rPr>
              <a:t>Accounts Receivable Functionality</a:t>
            </a:r>
            <a:br>
              <a:rPr lang="en-US" sz="3200" b="1" dirty="0">
                <a:solidFill>
                  <a:schemeClr val="bg1"/>
                </a:solidFill>
                <a:latin typeface="Arial headings"/>
                <a:ea typeface="Times New Roman" panose="02020603050405020304" pitchFamily="18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headings"/>
                <a:ea typeface="Times New Roman" panose="02020603050405020304" pitchFamily="18" charset="0"/>
              </a:rPr>
              <a:t> Mailing of Invoice</a:t>
            </a: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5B7DD8DF-E94E-C23A-5A67-96C3E5835D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484313"/>
            <a:ext cx="7772400" cy="4764087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rgbClr val="000066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0066"/>
                </a:solidFill>
              </a:rPr>
              <a:t>Example of Email Received to Alias Email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000066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000066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000066"/>
              </a:solidFill>
            </a:endParaRPr>
          </a:p>
        </p:txBody>
      </p:sp>
      <p:sp>
        <p:nvSpPr>
          <p:cNvPr id="5125" name="Slide Number Placeholder 1">
            <a:extLst>
              <a:ext uri="{FF2B5EF4-FFF2-40B4-BE49-F238E27FC236}">
                <a16:creationId xmlns:a16="http://schemas.microsoft.com/office/drawing/2014/main" id="{546B51E6-14A8-B68E-1991-6400A8FAC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B947B-C543-4849-8B29-533C1A68D23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" name="Picture 2" descr="A logo of a university of vendas&#10;&#10;AI-generated content may be incorrect.">
            <a:extLst>
              <a:ext uri="{FF2B5EF4-FFF2-40B4-BE49-F238E27FC236}">
                <a16:creationId xmlns:a16="http://schemas.microsoft.com/office/drawing/2014/main" id="{C2447B6C-5E67-BDA5-2857-476B27825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327" y="5487726"/>
            <a:ext cx="1139169" cy="12413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8D3D12-3988-50FE-B99D-102656815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80" y="2924944"/>
            <a:ext cx="7383817" cy="151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83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477B2-058E-9380-653D-DBEB7FA2B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ADB6C934-97DC-FD2E-7FC5-2D219E12B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096" y="-1191"/>
            <a:ext cx="9145588" cy="685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A97E1F64-EF74-838B-3E87-664F36CC56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7388" y="188913"/>
            <a:ext cx="8061076" cy="1143000"/>
          </a:xfrm>
          <a:solidFill>
            <a:srgbClr val="214996"/>
          </a:solidFill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Arial headings"/>
                <a:ea typeface="Times New Roman" panose="02020603050405020304" pitchFamily="18" charset="0"/>
              </a:rPr>
              <a:t>Accounts Receivable Functionality</a:t>
            </a:r>
            <a:br>
              <a:rPr lang="en-US" sz="3200" b="1" dirty="0">
                <a:solidFill>
                  <a:schemeClr val="bg1"/>
                </a:solidFill>
                <a:latin typeface="Arial headings"/>
                <a:ea typeface="Times New Roman" panose="02020603050405020304" pitchFamily="18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headings"/>
                <a:ea typeface="Times New Roman" panose="02020603050405020304" pitchFamily="18" charset="0"/>
              </a:rPr>
              <a:t> Uniform template usage </a:t>
            </a: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7ED8A180-EC2E-A193-BA7E-991D35EA12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484313"/>
            <a:ext cx="7772400" cy="476408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900" b="1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900" b="1" dirty="0">
              <a:solidFill>
                <a:srgbClr val="000066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000066"/>
              </a:solidFill>
            </a:endParaRPr>
          </a:p>
        </p:txBody>
      </p:sp>
      <p:sp>
        <p:nvSpPr>
          <p:cNvPr id="5125" name="Slide Number Placeholder 1">
            <a:extLst>
              <a:ext uri="{FF2B5EF4-FFF2-40B4-BE49-F238E27FC236}">
                <a16:creationId xmlns:a16="http://schemas.microsoft.com/office/drawing/2014/main" id="{94F711D3-7C0F-C064-CFEA-DFDB20F5B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B947B-C543-4849-8B29-533C1A68D23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" name="Picture 2" descr="A logo of a university of vendas&#10;&#10;AI-generated content may be incorrect.">
            <a:extLst>
              <a:ext uri="{FF2B5EF4-FFF2-40B4-BE49-F238E27FC236}">
                <a16:creationId xmlns:a16="http://schemas.microsoft.com/office/drawing/2014/main" id="{A90BB7AB-6249-D3B9-55EB-FE8FCC87E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327" y="5487726"/>
            <a:ext cx="1139169" cy="12413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C712D2-1939-53CC-50C9-407405743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6755" y="1503225"/>
            <a:ext cx="5940571" cy="447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99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UnivenSlideBack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-3190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913688" cy="1143000"/>
          </a:xfrm>
          <a:solidFill>
            <a:srgbClr val="214996"/>
          </a:solidFill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chemeClr val="bg1"/>
                </a:solidFill>
                <a:latin typeface="Arial headings"/>
                <a:cs typeface="Arial" pitchFamily="34" charset="0"/>
              </a:rPr>
              <a:t>The end</a:t>
            </a:r>
          </a:p>
        </p:txBody>
      </p:sp>
      <p:sp>
        <p:nvSpPr>
          <p:cNvPr id="307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A789961-4421-4A3D-A889-4B714358D3E7}" type="slidenum">
              <a:rPr lang="en-US" sz="1400" smtClean="0">
                <a:solidFill>
                  <a:srgbClr val="000000"/>
                </a:solidFill>
              </a:rPr>
              <a:pPr/>
              <a:t>18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7E67F6-8C59-45F1-52DA-FE0DD153E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23" y="1345098"/>
            <a:ext cx="7574111" cy="416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50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1F06D37B-A230-4AF5-B89C-22FB3869C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C2BCC457-C8F1-4CD9-83B3-758FBD20B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7388" y="188913"/>
            <a:ext cx="8061076" cy="1143000"/>
          </a:xfrm>
          <a:solidFill>
            <a:srgbClr val="214996"/>
          </a:solidFill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chemeClr val="bg1"/>
                </a:solidFill>
              </a:rPr>
              <a:t>Accounts Receivable automation at UNIVEN success story</a:t>
            </a: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8F8CC3E7-3A10-4EFC-B4F3-BD93860EF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484313"/>
            <a:ext cx="7921376" cy="45370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000066"/>
                </a:solidFill>
                <a:latin typeface="Arial headings"/>
                <a:ea typeface="Times New Roman" panose="02020603050405020304" pitchFamily="18" charset="0"/>
              </a:rPr>
              <a:t>Why other receivables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000066"/>
                </a:solidFill>
                <a:latin typeface="Arial headings"/>
                <a:ea typeface="Times New Roman" panose="02020603050405020304" pitchFamily="18" charset="0"/>
              </a:rPr>
              <a:t>What informed the request – Challenges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rgbClr val="000066"/>
                </a:solidFill>
                <a:latin typeface="Arial headings"/>
                <a:ea typeface="Times New Roman" panose="02020603050405020304" pitchFamily="18" charset="0"/>
              </a:rPr>
              <a:t>What are the benefits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0066"/>
                </a:solidFill>
                <a:latin typeface="Arial headings"/>
                <a:ea typeface="Times New Roman" panose="02020603050405020304" pitchFamily="18" charset="0"/>
              </a:rPr>
              <a:t>Accounts Receivable functionality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0066"/>
                </a:solidFill>
                <a:latin typeface="Arial headings"/>
                <a:ea typeface="Times New Roman" panose="02020603050405020304" pitchFamily="18" charset="0"/>
              </a:rPr>
              <a:t>Process of automation</a:t>
            </a:r>
          </a:p>
          <a:p>
            <a:pPr marL="0" lvl="0" indent="0">
              <a:buNone/>
            </a:pPr>
            <a:endParaRPr lang="en-US" sz="2800" b="1" dirty="0">
              <a:solidFill>
                <a:srgbClr val="000066"/>
              </a:solidFill>
              <a:latin typeface="Arial headings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5125" name="Slide Number Placeholder 1">
            <a:extLst>
              <a:ext uri="{FF2B5EF4-FFF2-40B4-BE49-F238E27FC236}">
                <a16:creationId xmlns:a16="http://schemas.microsoft.com/office/drawing/2014/main" id="{E50DCC54-947E-4762-BE67-6010DE81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B947B-C543-4849-8B29-533C1A68D23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" name="Picture 2" descr="A logo of a university of vendas&#10;&#10;AI-generated content may be incorrect.">
            <a:extLst>
              <a:ext uri="{FF2B5EF4-FFF2-40B4-BE49-F238E27FC236}">
                <a16:creationId xmlns:a16="http://schemas.microsoft.com/office/drawing/2014/main" id="{606961E9-7F9B-F43E-0BCF-9333111C2F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072" y="5616466"/>
            <a:ext cx="1139169" cy="124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86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1F06D37B-A230-4AF5-B89C-22FB3869C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C2BCC457-C8F1-4CD9-83B3-758FBD20B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7388" y="153287"/>
            <a:ext cx="8061076" cy="1143000"/>
          </a:xfrm>
          <a:solidFill>
            <a:srgbClr val="214996"/>
          </a:solidFill>
        </p:spPr>
        <p:txBody>
          <a:bodyPr/>
          <a:lstStyle/>
          <a:p>
            <a:pPr marL="0" lv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Arial headings"/>
                <a:ea typeface="Times New Roman" panose="02020603050405020304" pitchFamily="18" charset="0"/>
              </a:rPr>
              <a:t>Why other receivables</a:t>
            </a: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8F8CC3E7-3A10-4EFC-B4F3-BD93860EF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6287"/>
            <a:ext cx="8061076" cy="495211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0066"/>
                </a:solidFill>
              </a:rPr>
              <a:t>Effective management  </a:t>
            </a:r>
            <a:r>
              <a:rPr lang="en-US" sz="2400" b="1" dirty="0">
                <a:solidFill>
                  <a:schemeClr val="accent6"/>
                </a:solidFill>
              </a:rPr>
              <a:t>of Accounts Receivable/other receivables </a:t>
            </a:r>
            <a:r>
              <a:rPr lang="en-US" sz="2400" b="1" dirty="0">
                <a:solidFill>
                  <a:srgbClr val="000066"/>
                </a:solidFill>
              </a:rPr>
              <a:t>contributes to 3</a:t>
            </a:r>
            <a:r>
              <a:rPr lang="en-US" sz="2400" b="1" baseline="30000" dirty="0">
                <a:solidFill>
                  <a:srgbClr val="000066"/>
                </a:solidFill>
              </a:rPr>
              <a:t>rd</a:t>
            </a:r>
            <a:r>
              <a:rPr lang="en-US" sz="2400" b="1" dirty="0">
                <a:solidFill>
                  <a:srgbClr val="000066"/>
                </a:solidFill>
              </a:rPr>
              <a:t> income stream revenue pot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sz="2400" b="1" dirty="0">
                <a:solidFill>
                  <a:srgbClr val="000066"/>
                </a:solidFill>
              </a:rPr>
              <a:t>Other receivables at UNIVEN refers to sundry debtors, sponsorship receivables, grant receivables, staff housing receivables, rental of facilities , other deposits etc</a:t>
            </a:r>
            <a:endParaRPr lang="en-US" sz="1800" b="1" dirty="0">
              <a:solidFill>
                <a:srgbClr val="000066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800" b="1" dirty="0">
              <a:solidFill>
                <a:srgbClr val="000066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800" b="1" dirty="0">
              <a:solidFill>
                <a:srgbClr val="000066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5125" name="Slide Number Placeholder 1">
            <a:extLst>
              <a:ext uri="{FF2B5EF4-FFF2-40B4-BE49-F238E27FC236}">
                <a16:creationId xmlns:a16="http://schemas.microsoft.com/office/drawing/2014/main" id="{E50DCC54-947E-4762-BE67-6010DE81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B947B-C543-4849-8B29-533C1A68D23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" name="Picture 2" descr="A logo of a university of vendas&#10;&#10;AI-generated content may be incorrect.">
            <a:extLst>
              <a:ext uri="{FF2B5EF4-FFF2-40B4-BE49-F238E27FC236}">
                <a16:creationId xmlns:a16="http://schemas.microsoft.com/office/drawing/2014/main" id="{3306B802-070C-A143-FB44-27F7BCFDF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013" y="5646621"/>
            <a:ext cx="1139169" cy="124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39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F8D85-DBB0-15E9-06D5-9E4DC2914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AR 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D41C1-490B-F96F-F4A2-3FF8497DE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>
                <a:solidFill>
                  <a:srgbClr val="000066"/>
                </a:solidFill>
              </a:rPr>
              <a:t>Use technology and automation to streamline Accounts Receivables processes and improve</a:t>
            </a:r>
            <a:r>
              <a:rPr lang="en-ZA" sz="2400" b="1" dirty="0">
                <a:solidFill>
                  <a:srgbClr val="000066"/>
                </a:solidFill>
              </a:rPr>
              <a:t> </a:t>
            </a:r>
            <a:r>
              <a:rPr lang="en-GB" sz="2400" b="1" dirty="0">
                <a:solidFill>
                  <a:srgbClr val="000066"/>
                </a:solidFill>
              </a:rPr>
              <a:t>efficiency.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0066"/>
                </a:solidFill>
              </a:rPr>
              <a:t>AR automation to boost the recognition, measurement, and write-off of receivables, as well as factoring and discounting.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0066"/>
                </a:solidFill>
              </a:rPr>
              <a:t>AR collection techniques to drive cashflow</a:t>
            </a:r>
          </a:p>
          <a:p>
            <a:endParaRPr lang="en-ZA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CC1A5-22B6-44AB-5302-37244CC42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37637-BF56-46C8-AAE5-A43E4DC183C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A logo of a university of vendas&#10;&#10;AI-generated content may be incorrect.">
            <a:extLst>
              <a:ext uri="{FF2B5EF4-FFF2-40B4-BE49-F238E27FC236}">
                <a16:creationId xmlns:a16="http://schemas.microsoft.com/office/drawing/2014/main" id="{4306FD81-921A-FAD2-4942-A0E3D341C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615" y="5627732"/>
            <a:ext cx="1139169" cy="124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5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05B4E8-97AC-8D82-D402-293632AD1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84394-258B-4132-8AE6-3F344B385F1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9A99261-53AD-C967-1883-39636E6E60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8759952"/>
              </p:ext>
            </p:extLst>
          </p:nvPr>
        </p:nvGraphicFramePr>
        <p:xfrm>
          <a:off x="63708" y="988948"/>
          <a:ext cx="9016584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FAEF88E7-6FF4-E225-4D3E-08A9F85FE5CC}"/>
              </a:ext>
            </a:extLst>
          </p:cNvPr>
          <p:cNvSpPr txBox="1">
            <a:spLocks noChangeArrowheads="1"/>
          </p:cNvSpPr>
          <p:nvPr/>
        </p:nvSpPr>
        <p:spPr>
          <a:xfrm>
            <a:off x="687388" y="153287"/>
            <a:ext cx="8061076" cy="1143000"/>
          </a:xfrm>
          <a:prstGeom prst="rect">
            <a:avLst/>
          </a:prstGeom>
          <a:solidFill>
            <a:srgbClr val="214996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3200" b="1" kern="0" dirty="0">
                <a:solidFill>
                  <a:schemeClr val="bg1"/>
                </a:solidFill>
                <a:latin typeface="Arial headings"/>
                <a:ea typeface="Times New Roman" panose="02020603050405020304" pitchFamily="18" charset="0"/>
              </a:rPr>
              <a:t>Challenges relating to Manual Processing of the AR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C0537C8-2DE7-B485-58FC-C20C37CB08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3973909"/>
              </p:ext>
            </p:extLst>
          </p:nvPr>
        </p:nvGraphicFramePr>
        <p:xfrm>
          <a:off x="899592" y="4653136"/>
          <a:ext cx="7488832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Arrow: Down 5">
            <a:extLst>
              <a:ext uri="{FF2B5EF4-FFF2-40B4-BE49-F238E27FC236}">
                <a16:creationId xmlns:a16="http://schemas.microsoft.com/office/drawing/2014/main" id="{812FDD90-0956-9F35-DF94-065B67547B5E}"/>
              </a:ext>
            </a:extLst>
          </p:cNvPr>
          <p:cNvSpPr/>
          <p:nvPr/>
        </p:nvSpPr>
        <p:spPr bwMode="auto">
          <a:xfrm>
            <a:off x="2843808" y="3284984"/>
            <a:ext cx="648072" cy="120392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F96094B-B361-510F-D7B0-B661002E31BD}"/>
              </a:ext>
            </a:extLst>
          </p:cNvPr>
          <p:cNvSpPr/>
          <p:nvPr/>
        </p:nvSpPr>
        <p:spPr bwMode="auto">
          <a:xfrm>
            <a:off x="5561814" y="3284984"/>
            <a:ext cx="648072" cy="120392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7" descr="A logo of a university of vendas&#10;&#10;AI-generated content may be incorrect.">
            <a:extLst>
              <a:ext uri="{FF2B5EF4-FFF2-40B4-BE49-F238E27FC236}">
                <a16:creationId xmlns:a16="http://schemas.microsoft.com/office/drawing/2014/main" id="{56563AB0-9594-B805-7B6A-193D7A4F83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79" y="5616664"/>
            <a:ext cx="1139169" cy="124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57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52BE92-F1B8-9B2B-F382-714C8B6EE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84394-258B-4132-8AE6-3F344B385F1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85A0EF4-FAC0-A89D-A92D-2E47D2743E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7934873"/>
              </p:ext>
            </p:extLst>
          </p:nvPr>
        </p:nvGraphicFramePr>
        <p:xfrm>
          <a:off x="323528" y="441576"/>
          <a:ext cx="871296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logo of a university of vendas&#10;&#10;AI-generated content may be incorrect.">
            <a:extLst>
              <a:ext uri="{FF2B5EF4-FFF2-40B4-BE49-F238E27FC236}">
                <a16:creationId xmlns:a16="http://schemas.microsoft.com/office/drawing/2014/main" id="{D0488F3A-768C-3CC1-D9D5-55CC206216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831" y="5795756"/>
            <a:ext cx="1139169" cy="124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91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52162-ED43-29A2-DCF7-523954958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55E600CC-9E1A-2729-B34C-F74E449D0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27681D67-54FF-8483-4087-0D3F77EE5F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7388" y="188913"/>
            <a:ext cx="8061076" cy="1143000"/>
          </a:xfrm>
          <a:solidFill>
            <a:srgbClr val="214996"/>
          </a:solidFill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Arial headings"/>
                <a:ea typeface="Times New Roman" panose="02020603050405020304" pitchFamily="18" charset="0"/>
              </a:rPr>
              <a:t>Accounts Receivable functionality</a:t>
            </a:r>
            <a:br>
              <a:rPr lang="en-US" sz="3200" b="1" dirty="0">
                <a:solidFill>
                  <a:schemeClr val="bg1"/>
                </a:solidFill>
                <a:latin typeface="Arial headings"/>
                <a:ea typeface="Times New Roman" panose="02020603050405020304" pitchFamily="18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headings"/>
                <a:ea typeface="Times New Roman" panose="02020603050405020304" pitchFamily="18" charset="0"/>
              </a:rPr>
              <a:t>combined with the above</a:t>
            </a: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1E4DCF3E-6453-529B-3B05-88175EDE9C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388" y="1460851"/>
            <a:ext cx="8061076" cy="476408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2"/>
                </a:solidFill>
              </a:rPr>
              <a:t>Issuance recurring invoices (Rentals, repeat monthly services)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2"/>
                </a:solidFill>
              </a:rPr>
              <a:t>Issuance of statements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2"/>
                </a:solidFill>
              </a:rPr>
              <a:t>Development of debtor database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2"/>
                </a:solidFill>
              </a:rPr>
              <a:t>Invoices and statements issued to a nominated email address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900" b="1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900" b="1" dirty="0">
              <a:solidFill>
                <a:srgbClr val="000066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000066"/>
              </a:solidFill>
            </a:endParaRPr>
          </a:p>
        </p:txBody>
      </p:sp>
      <p:sp>
        <p:nvSpPr>
          <p:cNvPr id="5125" name="Slide Number Placeholder 1">
            <a:extLst>
              <a:ext uri="{FF2B5EF4-FFF2-40B4-BE49-F238E27FC236}">
                <a16:creationId xmlns:a16="http://schemas.microsoft.com/office/drawing/2014/main" id="{BCBF3EF5-E3C8-243F-6A2D-E5502F9D5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B947B-C543-4849-8B29-533C1A68D23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" name="Picture 2" descr="A logo of a university of vendas&#10;&#10;AI-generated content may be incorrect.">
            <a:extLst>
              <a:ext uri="{FF2B5EF4-FFF2-40B4-BE49-F238E27FC236}">
                <a16:creationId xmlns:a16="http://schemas.microsoft.com/office/drawing/2014/main" id="{54ED2218-24E7-619B-48B5-EF3F3384E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327" y="5487726"/>
            <a:ext cx="1139169" cy="124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99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35DEDA-DD3E-8EE4-DB2E-98A96C146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377528F8-6064-9333-2782-B7EF0C4E9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7AC7D13E-8719-186D-BBFA-24711E5DE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88913"/>
            <a:ext cx="8763670" cy="791815"/>
          </a:xfrm>
          <a:solidFill>
            <a:srgbClr val="214996"/>
          </a:solidFill>
        </p:spPr>
        <p:txBody>
          <a:bodyPr/>
          <a:lstStyle/>
          <a:p>
            <a:pPr marL="0" lv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Arial headings"/>
                <a:ea typeface="Times New Roman" panose="02020603050405020304" pitchFamily="18" charset="0"/>
              </a:rPr>
              <a:t>Further</a:t>
            </a:r>
            <a:r>
              <a:rPr lang="en-US" sz="3200" b="1" dirty="0">
                <a:solidFill>
                  <a:srgbClr val="FF0000"/>
                </a:solidFill>
                <a:latin typeface="Arial headings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ial headings"/>
                <a:ea typeface="Times New Roman" panose="02020603050405020304" pitchFamily="18" charset="0"/>
              </a:rPr>
              <a:t>Benefits of AR solution</a:t>
            </a: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F1DA8934-F720-F0BF-F421-4B47A48E9F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3023" y="1046956"/>
            <a:ext cx="8835678" cy="519176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2"/>
                </a:solidFill>
              </a:rPr>
              <a:t>Ability to analyse individual debtor performance- debtors aging report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2"/>
                </a:solidFill>
              </a:rPr>
              <a:t>Assist in measurement of sundry debtors for AFS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2"/>
                </a:solidFill>
              </a:rPr>
              <a:t>Eliminate the unknown receipts on suspense accounts due to referencing challenges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2"/>
                </a:solidFill>
              </a:rPr>
              <a:t>Uniform formatting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2"/>
                </a:solidFill>
              </a:rPr>
              <a:t>Encryption to prevent invoice “tampering”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2"/>
                </a:solidFill>
              </a:rPr>
              <a:t>Issuance of ad-hoc (Grants and once off payments)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900" dirty="0">
              <a:solidFill>
                <a:schemeClr val="accent2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9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900" dirty="0">
              <a:solidFill>
                <a:srgbClr val="000066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66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5125" name="Slide Number Placeholder 1">
            <a:extLst>
              <a:ext uri="{FF2B5EF4-FFF2-40B4-BE49-F238E27FC236}">
                <a16:creationId xmlns:a16="http://schemas.microsoft.com/office/drawing/2014/main" id="{1C924242-FF7B-8A6A-0DDA-38169EEB6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B947B-C543-4849-8B29-533C1A68D23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" name="Picture 2" descr="A logo of a university of vendas&#10;&#10;AI-generated content may be incorrect.">
            <a:extLst>
              <a:ext uri="{FF2B5EF4-FFF2-40B4-BE49-F238E27FC236}">
                <a16:creationId xmlns:a16="http://schemas.microsoft.com/office/drawing/2014/main" id="{11C03C8B-5EAF-60C0-2DE9-4C9BF0C560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013" y="5627732"/>
            <a:ext cx="1139169" cy="124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40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C05D4-BF4F-5F30-61FD-8CA5AE258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12F74AAB-B0B8-26B2-9B95-9DF4F80A5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AB5F13CC-2F94-E826-9A2F-135893FD24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580" y="125760"/>
            <a:ext cx="8061076" cy="1143000"/>
          </a:xfrm>
          <a:solidFill>
            <a:srgbClr val="214996"/>
          </a:solidFill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Arial headings"/>
                <a:ea typeface="Times New Roman" panose="02020603050405020304" pitchFamily="18" charset="0"/>
              </a:rPr>
              <a:t>Process of automation</a:t>
            </a: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E43140BF-4224-0C8F-E26E-6C0FC862FF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1462" y="1268760"/>
            <a:ext cx="8061076" cy="4764087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accent2"/>
                </a:solidFill>
              </a:rPr>
              <a:t>Lessons Learned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accent2"/>
                </a:solidFill>
              </a:rPr>
              <a:t> Before implementation, verifying of existing data on the accounts revocable subsystem is vital as this would ensure that business operations. (GL and TT Clean Up)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accent2"/>
                </a:solidFill>
              </a:rPr>
              <a:t>These would include general ledger accounts, transaction types as well as the debtor’s database to ensure accurately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accent2"/>
                </a:solidFill>
              </a:rPr>
              <a:t>Challenges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accent2"/>
                </a:solidFill>
              </a:rPr>
              <a:t>Emails not being sent to alias email account </a:t>
            </a:r>
            <a:r>
              <a:rPr lang="en-US" sz="2000" dirty="0">
                <a:solidFill>
                  <a:schemeClr val="accent2"/>
                </a:solidFill>
                <a:hlinkClick r:id="rId4"/>
              </a:rPr>
              <a:t>invoice.billing@univen.ac.za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accent2"/>
                </a:solidFill>
              </a:rPr>
              <a:t>Linking of debtor (internal) to the payroll subsystem (if this a staff debtor)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0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200" b="1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200" b="1" dirty="0">
              <a:solidFill>
                <a:srgbClr val="000066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400" b="1" dirty="0">
              <a:solidFill>
                <a:srgbClr val="000066"/>
              </a:solidFill>
            </a:endParaRPr>
          </a:p>
        </p:txBody>
      </p:sp>
      <p:sp>
        <p:nvSpPr>
          <p:cNvPr id="5125" name="Slide Number Placeholder 1">
            <a:extLst>
              <a:ext uri="{FF2B5EF4-FFF2-40B4-BE49-F238E27FC236}">
                <a16:creationId xmlns:a16="http://schemas.microsoft.com/office/drawing/2014/main" id="{7488C25D-03F6-7915-80A2-549134DB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B947B-C543-4849-8B29-533C1A68D23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" name="Picture 2" descr="A logo of a university of vendas&#10;&#10;AI-generated content may be incorrect.">
            <a:extLst>
              <a:ext uri="{FF2B5EF4-FFF2-40B4-BE49-F238E27FC236}">
                <a16:creationId xmlns:a16="http://schemas.microsoft.com/office/drawing/2014/main" id="{D02450E1-7F66-252D-A094-C1A623037C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615" y="5775577"/>
            <a:ext cx="1139169" cy="124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6845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601388E75967428823F6A601A078C8" ma:contentTypeVersion="14" ma:contentTypeDescription="Create a new document." ma:contentTypeScope="" ma:versionID="6cea893520dea0b19df8cb023b0ec90a">
  <xsd:schema xmlns:xsd="http://www.w3.org/2001/XMLSchema" xmlns:xs="http://www.w3.org/2001/XMLSchema" xmlns:p="http://schemas.microsoft.com/office/2006/metadata/properties" xmlns:ns3="ac5e35ec-8d39-4621-a2d0-86088694b530" xmlns:ns4="099324e4-d61c-4749-b79c-a26ac1f36886" targetNamespace="http://schemas.microsoft.com/office/2006/metadata/properties" ma:root="true" ma:fieldsID="79b5bbaafd47d2fd3e2d830b6effac55" ns3:_="" ns4:_="">
    <xsd:import namespace="ac5e35ec-8d39-4621-a2d0-86088694b530"/>
    <xsd:import namespace="099324e4-d61c-4749-b79c-a26ac1f368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5e35ec-8d39-4621-a2d0-86088694b5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9324e4-d61c-4749-b79c-a26ac1f368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22B39F-EA5D-456F-9918-BF268905A7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E1FB68-C2A1-4C27-ACBF-C5DE500EC7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5e35ec-8d39-4621-a2d0-86088694b530"/>
    <ds:schemaRef ds:uri="099324e4-d61c-4749-b79c-a26ac1f368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0A504E-1918-4CA6-88DF-D8D004E343E1}">
  <ds:schemaRefs>
    <ds:schemaRef ds:uri="http://schemas.microsoft.com/office/2006/metadata/properties"/>
    <ds:schemaRef ds:uri="http://purl.org/dc/elements/1.1/"/>
    <ds:schemaRef ds:uri="ac5e35ec-8d39-4621-a2d0-86088694b530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99324e4-d61c-4749-b79c-a26ac1f3688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3631</TotalTime>
  <Words>583</Words>
  <Application>Microsoft Office PowerPoint</Application>
  <PresentationFormat>On-screen Show (4:3)</PresentationFormat>
  <Paragraphs>121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Arial headings</vt:lpstr>
      <vt:lpstr>Calibri</vt:lpstr>
      <vt:lpstr>Wingdings</vt:lpstr>
      <vt:lpstr>Blank Presentation</vt:lpstr>
      <vt:lpstr>1_Blank Presentation</vt:lpstr>
      <vt:lpstr>PowerPoint Presentation</vt:lpstr>
      <vt:lpstr>Accounts Receivable automation at UNIVEN success story</vt:lpstr>
      <vt:lpstr>Why other receivables</vt:lpstr>
      <vt:lpstr>AR Automation</vt:lpstr>
      <vt:lpstr>PowerPoint Presentation</vt:lpstr>
      <vt:lpstr>PowerPoint Presentation</vt:lpstr>
      <vt:lpstr>Accounts Receivable functionality combined with the above</vt:lpstr>
      <vt:lpstr>Further Benefits of AR solution</vt:lpstr>
      <vt:lpstr>Process of automation</vt:lpstr>
      <vt:lpstr>Accounts Receivable Functionality Processing of Invoice</vt:lpstr>
      <vt:lpstr>Accounts Receivable Functionality Processing of Repeat Invoice</vt:lpstr>
      <vt:lpstr>Accounts Receivable Functionality Analysis of Repeat Invoice</vt:lpstr>
      <vt:lpstr>Accounts Receivable Functionality  Mailing of Invoice</vt:lpstr>
      <vt:lpstr>Accounts Receivable Functionality  Mailing of Invoice</vt:lpstr>
      <vt:lpstr>Accounts Receivable Functionality  Mailing of Invoice on a batch process</vt:lpstr>
      <vt:lpstr>Accounts Receivable Functionality  Mailing of Invoice</vt:lpstr>
      <vt:lpstr>Accounts Receivable Functionality  Uniform template usage 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CERTIFICATE IN HIGHER EDUCATION MANAGEMENT INTAKE</dc:title>
  <dc:creator>Fulufhelo Nonge</dc:creator>
  <cp:lastModifiedBy>Tshilidzi Ramulondi</cp:lastModifiedBy>
  <cp:revision>95</cp:revision>
  <dcterms:created xsi:type="dcterms:W3CDTF">2013-08-15T10:54:36Z</dcterms:created>
  <dcterms:modified xsi:type="dcterms:W3CDTF">2025-03-02T12:27:52Z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0x0101004B601388E75967428823F6A601A078C8</vt:lpwstr>
  </property>
</Properties>
</file>